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Default Extension="pptx" ContentType="application/vnd.openxmlformats-officedocument.presentationml.presentation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57" r:id="rId1"/>
  </p:sldMasterIdLst>
  <p:notesMasterIdLst>
    <p:notesMasterId r:id="rId66"/>
  </p:notesMasterIdLst>
  <p:sldIdLst>
    <p:sldId id="258" r:id="rId2"/>
    <p:sldId id="259" r:id="rId3"/>
    <p:sldId id="34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388" r:id="rId28"/>
    <p:sldId id="291" r:id="rId29"/>
    <p:sldId id="292" r:id="rId30"/>
    <p:sldId id="293" r:id="rId31"/>
    <p:sldId id="294" r:id="rId32"/>
    <p:sldId id="389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1" r:id="rId58"/>
    <p:sldId id="342" r:id="rId59"/>
    <p:sldId id="343" r:id="rId60"/>
    <p:sldId id="344" r:id="rId61"/>
    <p:sldId id="385" r:id="rId62"/>
    <p:sldId id="386" r:id="rId63"/>
    <p:sldId id="345" r:id="rId64"/>
    <p:sldId id="346" r:id="rId65"/>
  </p:sldIdLst>
  <p:sldSz cx="9144000" cy="5143500" type="screen16x9"/>
  <p:notesSz cx="6858000" cy="9144000"/>
  <p:embeddedFontLst>
    <p:embeddedFont>
      <p:font typeface="Lato" charset="0"/>
      <p:regular r:id="rId67"/>
      <p:bold r:id="rId68"/>
      <p:italic r:id="rId69"/>
      <p:boldItalic r:id="rId70"/>
    </p:embeddedFont>
    <p:embeddedFont>
      <p:font typeface="Lato Light" charset="0"/>
      <p:regular r:id="rId71"/>
      <p:bold r:id="rId72"/>
      <p:italic r:id="rId73"/>
      <p:boldItalic r:id="rId74"/>
    </p:embeddedFont>
    <p:embeddedFont>
      <p:font typeface="Microsoft New Tai Lue" pitchFamily="34" charset="0"/>
      <p:regular r:id="rId75"/>
      <p:bold r:id="rId76"/>
    </p:embeddedFont>
    <p:embeddedFont>
      <p:font typeface="Corbel" pitchFamily="34" charset="0"/>
      <p:regular r:id="rId77"/>
      <p:bold r:id="rId78"/>
      <p:italic r:id="rId79"/>
      <p:boldItalic r:id="rId80"/>
    </p:embeddedFont>
    <p:embeddedFont>
      <p:font typeface="NTR" charset="0"/>
      <p:regular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097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1D0C2B9-C67D-42E5-B851-2E132A3929AE}">
  <a:tblStyle styleId="{C1D0C2B9-C67D-42E5-B851-2E132A3929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951BEBA-FD71-4225-ADCC-5F35DF15EFFB}" styleName="Table_1">
    <a:wholeTbl>
      <a:tcTxStyle b="off" i="off">
        <a:font>
          <a:latin typeface="Microsoft New Tai Lue"/>
          <a:ea typeface="Microsoft New Tai Lue"/>
          <a:cs typeface="Microsoft New Tai Lue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AECE6"/>
          </a:solidFill>
        </a:fill>
      </a:tcStyle>
    </a:wholeTbl>
    <a:band1H>
      <a:tcTxStyle/>
      <a:tcStyle>
        <a:tcBdr/>
        <a:fill>
          <a:solidFill>
            <a:srgbClr val="F5D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5D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icrosoft New Tai Lue"/>
          <a:ea typeface="Microsoft New Tai Lue"/>
          <a:cs typeface="Microsoft New Tai Lue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Microsoft New Tai Lue"/>
          <a:ea typeface="Microsoft New Tai Lue"/>
          <a:cs typeface="Microsoft New Tai Lue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Microsoft New Tai Lue"/>
          <a:ea typeface="Microsoft New Tai Lue"/>
          <a:cs typeface="Microsoft New Tai Lue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icrosoft New Tai Lue"/>
          <a:ea typeface="Microsoft New Tai Lue"/>
          <a:cs typeface="Microsoft New Tai Lue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C6FE08-BDA7-4F7E-BFF3-517AAC1F1707}" styleName="Table_2">
    <a:wholeTbl>
      <a:tcTxStyle b="off" i="off">
        <a:font>
          <a:latin typeface="Microsoft New Tai Lue"/>
          <a:ea typeface="Microsoft New Tai Lue"/>
          <a:cs typeface="Microsoft New Tai Lue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816" y="-108"/>
      </p:cViewPr>
      <p:guideLst>
        <p:guide orient="horz" pos="2097"/>
        <p:guide orient="horz" pos="188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B7441-ED93-4962-978C-F1524334CFA4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023FC90-8422-4DDD-AC1D-3F7330E0E212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14000"/>
            </a:lnSpc>
            <a:spcAft>
              <a:spcPts val="0"/>
            </a:spcAft>
          </a:pPr>
          <a:r>
            <a:rPr lang="en-US" sz="1800" b="1" smtClean="0">
              <a:solidFill>
                <a:srgbClr val="1307B3"/>
              </a:solidFill>
              <a:latin typeface="+mj-lt"/>
              <a:cs typeface="Times New Roman" pitchFamily="18" charset="0"/>
            </a:rPr>
            <a:t>CHÍNH SÁCH BÁN HÀNG</a:t>
          </a:r>
          <a:endParaRPr lang="en-US" sz="1800" b="1">
            <a:solidFill>
              <a:srgbClr val="1307B3"/>
            </a:solidFill>
            <a:latin typeface="+mj-lt"/>
            <a:cs typeface="Times New Roman" pitchFamily="18" charset="0"/>
          </a:endParaRPr>
        </a:p>
      </dgm:t>
    </dgm:pt>
    <dgm:pt modelId="{BC018CF3-4F2E-41F4-AD29-B8879F9CC703}" type="parTrans" cxnId="{41F314C6-B8ED-4C7B-9617-E5E0FF985E4D}">
      <dgm:prSet/>
      <dgm:spPr/>
      <dgm:t>
        <a:bodyPr/>
        <a:lstStyle/>
        <a:p>
          <a:endParaRPr lang="en-US" sz="2000" b="1">
            <a:solidFill>
              <a:srgbClr val="194F1E"/>
            </a:solidFill>
            <a:latin typeface="+mj-lt"/>
            <a:cs typeface="Times New Roman" pitchFamily="18" charset="0"/>
          </a:endParaRPr>
        </a:p>
      </dgm:t>
    </dgm:pt>
    <dgm:pt modelId="{9956EE0A-30C6-4F40-8865-950AA7D24493}" type="sibTrans" cxnId="{41F314C6-B8ED-4C7B-9617-E5E0FF985E4D}">
      <dgm:prSet/>
      <dgm:spPr/>
      <dgm:t>
        <a:bodyPr/>
        <a:lstStyle/>
        <a:p>
          <a:endParaRPr lang="en-US" sz="2000" b="1">
            <a:solidFill>
              <a:srgbClr val="194F1E"/>
            </a:solidFill>
            <a:latin typeface="+mj-lt"/>
            <a:cs typeface="Times New Roman" pitchFamily="18" charset="0"/>
          </a:endParaRPr>
        </a:p>
      </dgm:t>
    </dgm:pt>
    <dgm:pt modelId="{3F313632-A710-4380-B1C7-97C459E97B49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14000"/>
            </a:lnSpc>
            <a:spcAft>
              <a:spcPts val="0"/>
            </a:spcAft>
          </a:pPr>
          <a:r>
            <a:rPr lang="en-US" sz="1800" b="1" smtClean="0">
              <a:solidFill>
                <a:srgbClr val="008000"/>
              </a:solidFill>
              <a:latin typeface="+mj-lt"/>
              <a:cs typeface="Times New Roman" pitchFamily="18" charset="0"/>
            </a:rPr>
            <a:t>CHIẾT KHẤU 1% TRÊN GIÁ BÁN (</a:t>
          </a:r>
          <a:r>
            <a:rPr lang="en-US" sz="1800" b="1" err="1" smtClean="0">
              <a:solidFill>
                <a:srgbClr val="008000"/>
              </a:solidFill>
              <a:latin typeface="+mj-lt"/>
              <a:cs typeface="Times New Roman" pitchFamily="18" charset="0"/>
            </a:rPr>
            <a:t>gồm</a:t>
          </a:r>
          <a:r>
            <a:rPr lang="en-US" sz="1800" b="1" smtClean="0">
              <a:solidFill>
                <a:srgbClr val="008000"/>
              </a:solidFill>
              <a:latin typeface="+mj-lt"/>
              <a:cs typeface="Times New Roman" pitchFamily="18" charset="0"/>
            </a:rPr>
            <a:t> VAT)</a:t>
          </a:r>
        </a:p>
        <a:p>
          <a:pPr>
            <a:lnSpc>
              <a:spcPct val="114000"/>
            </a:lnSpc>
            <a:spcAft>
              <a:spcPts val="0"/>
            </a:spcAft>
          </a:pPr>
          <a:r>
            <a:rPr lang="en-US" sz="1800" b="1" smtClean="0">
              <a:solidFill>
                <a:srgbClr val="008000"/>
              </a:solidFill>
              <a:cs typeface="Times New Roman" panose="02020603050405020304" pitchFamily="18" charset="0"/>
            </a:rPr>
            <a:t>(chỉ </a:t>
          </a:r>
          <a:r>
            <a:rPr lang="en-US" sz="1800" b="1" err="1" smtClean="0">
              <a:solidFill>
                <a:srgbClr val="008000"/>
              </a:solidFill>
              <a:cs typeface="Times New Roman" panose="02020603050405020304" pitchFamily="18" charset="0"/>
            </a:rPr>
            <a:t>áp</a:t>
          </a:r>
          <a:r>
            <a:rPr lang="en-US" sz="1800" b="1" smtClean="0">
              <a:solidFill>
                <a:srgbClr val="008000"/>
              </a:solidFill>
              <a:cs typeface="Times New Roman" panose="02020603050405020304" pitchFamily="18" charset="0"/>
            </a:rPr>
            <a:t> </a:t>
          </a:r>
          <a:r>
            <a:rPr lang="en-US" sz="1800" b="1" err="1" smtClean="0">
              <a:solidFill>
                <a:srgbClr val="008000"/>
              </a:solidFill>
              <a:cs typeface="Times New Roman" panose="02020603050405020304" pitchFamily="18" charset="0"/>
            </a:rPr>
            <a:t>dụng</a:t>
          </a:r>
          <a:r>
            <a:rPr lang="en-US" sz="1800" b="1" smtClean="0">
              <a:solidFill>
                <a:srgbClr val="008000"/>
              </a:solidFill>
              <a:cs typeface="Times New Roman" panose="02020603050405020304" pitchFamily="18" charset="0"/>
            </a:rPr>
            <a:t> </a:t>
          </a:r>
          <a:r>
            <a:rPr lang="en-US" sz="1800" b="1" err="1" smtClean="0">
              <a:solidFill>
                <a:srgbClr val="008000"/>
              </a:solidFill>
              <a:cs typeface="Times New Roman" panose="02020603050405020304" pitchFamily="18" charset="0"/>
            </a:rPr>
            <a:t>trong</a:t>
          </a:r>
          <a:r>
            <a:rPr lang="en-US" sz="1800" b="1" smtClean="0">
              <a:solidFill>
                <a:srgbClr val="008000"/>
              </a:solidFill>
              <a:cs typeface="Times New Roman" panose="02020603050405020304" pitchFamily="18" charset="0"/>
            </a:rPr>
            <a:t> </a:t>
          </a:r>
          <a:r>
            <a:rPr lang="en-US" sz="1800" b="1" err="1" smtClean="0">
              <a:solidFill>
                <a:srgbClr val="008000"/>
              </a:solidFill>
              <a:cs typeface="Times New Roman" panose="02020603050405020304" pitchFamily="18" charset="0"/>
            </a:rPr>
            <a:t>ngày</a:t>
          </a:r>
          <a:r>
            <a:rPr lang="en-US" sz="1800" b="1" smtClean="0">
              <a:solidFill>
                <a:srgbClr val="008000"/>
              </a:solidFill>
              <a:cs typeface="Times New Roman" panose="02020603050405020304" pitchFamily="18" charset="0"/>
            </a:rPr>
            <a:t> </a:t>
          </a:r>
          <a:r>
            <a:rPr lang="en-US" sz="1800" b="1" err="1" smtClean="0">
              <a:solidFill>
                <a:srgbClr val="008000"/>
              </a:solidFill>
              <a:cs typeface="Times New Roman" panose="02020603050405020304" pitchFamily="18" charset="0"/>
            </a:rPr>
            <a:t>mơ</a:t>
          </a:r>
          <a:r>
            <a:rPr lang="en-US" sz="1800" b="1" smtClean="0">
              <a:solidFill>
                <a:srgbClr val="008000"/>
              </a:solidFill>
              <a:cs typeface="Times New Roman" panose="02020603050405020304" pitchFamily="18" charset="0"/>
            </a:rPr>
            <a:t>̉ </a:t>
          </a:r>
          <a:r>
            <a:rPr lang="en-US" sz="1800" b="1" err="1" smtClean="0">
              <a:solidFill>
                <a:srgbClr val="008000"/>
              </a:solidFill>
              <a:cs typeface="Times New Roman" panose="02020603050405020304" pitchFamily="18" charset="0"/>
            </a:rPr>
            <a:t>bán</a:t>
          </a:r>
          <a:r>
            <a:rPr lang="en-US" sz="1800" b="1" smtClean="0">
              <a:solidFill>
                <a:srgbClr val="008000"/>
              </a:solidFill>
              <a:cs typeface="Times New Roman" panose="02020603050405020304" pitchFamily="18" charset="0"/>
            </a:rPr>
            <a:t>)</a:t>
          </a:r>
          <a:endParaRPr lang="en-US" sz="1800" b="1">
            <a:solidFill>
              <a:srgbClr val="008000"/>
            </a:solidFill>
            <a:latin typeface="+mj-lt"/>
            <a:cs typeface="Times New Roman" pitchFamily="18" charset="0"/>
          </a:endParaRPr>
        </a:p>
      </dgm:t>
    </dgm:pt>
    <dgm:pt modelId="{018C6121-46F7-49FE-AF77-28E62ED00E2F}" type="parTrans" cxnId="{177A358A-FE87-487A-9518-AE61F970E154}">
      <dgm:prSet custT="1"/>
      <dgm:spPr/>
      <dgm:t>
        <a:bodyPr/>
        <a:lstStyle/>
        <a:p>
          <a:endParaRPr lang="en-US" sz="600" b="1">
            <a:solidFill>
              <a:srgbClr val="194F1E"/>
            </a:solidFill>
            <a:latin typeface="+mj-lt"/>
            <a:cs typeface="Times New Roman" pitchFamily="18" charset="0"/>
          </a:endParaRPr>
        </a:p>
      </dgm:t>
    </dgm:pt>
    <dgm:pt modelId="{7949F15B-BBC1-44CB-84D9-103C6F192323}" type="sibTrans" cxnId="{177A358A-FE87-487A-9518-AE61F970E154}">
      <dgm:prSet/>
      <dgm:spPr/>
      <dgm:t>
        <a:bodyPr/>
        <a:lstStyle/>
        <a:p>
          <a:endParaRPr lang="en-US" sz="2000" b="1">
            <a:solidFill>
              <a:srgbClr val="194F1E"/>
            </a:solidFill>
            <a:latin typeface="+mj-lt"/>
            <a:cs typeface="Times New Roman" pitchFamily="18" charset="0"/>
          </a:endParaRPr>
        </a:p>
      </dgm:t>
    </dgm:pt>
    <dgm:pt modelId="{0C422C48-2236-4F4A-91DA-FBE1B699D4B9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14000"/>
            </a:lnSpc>
          </a:pPr>
          <a:r>
            <a:rPr lang="en-US" sz="1800" b="1" smtClean="0">
              <a:solidFill>
                <a:srgbClr val="E63312"/>
              </a:solidFill>
              <a:latin typeface="+mj-lt"/>
              <a:cs typeface="Times New Roman" pitchFamily="18" charset="0"/>
            </a:rPr>
            <a:t>MUA SAFIRA – CƠ HỘI TRÚNG TOYOTA CAMRY 2.5Q </a:t>
          </a:r>
          <a:endParaRPr lang="en-US" sz="1800" b="1">
            <a:solidFill>
              <a:srgbClr val="E63312"/>
            </a:solidFill>
            <a:latin typeface="+mj-lt"/>
            <a:cs typeface="Times New Roman" pitchFamily="18" charset="0"/>
          </a:endParaRPr>
        </a:p>
      </dgm:t>
    </dgm:pt>
    <dgm:pt modelId="{AFD7CCE9-CC12-4D28-88F3-E37AC0637DEA}" type="sibTrans" cxnId="{A342DC02-6905-4868-A60D-7D83000AF8ED}">
      <dgm:prSet/>
      <dgm:spPr/>
      <dgm:t>
        <a:bodyPr/>
        <a:lstStyle/>
        <a:p>
          <a:endParaRPr lang="en-US" sz="2000" b="1">
            <a:solidFill>
              <a:srgbClr val="194F1E"/>
            </a:solidFill>
            <a:latin typeface="+mj-lt"/>
            <a:cs typeface="Times New Roman" pitchFamily="18" charset="0"/>
          </a:endParaRPr>
        </a:p>
      </dgm:t>
    </dgm:pt>
    <dgm:pt modelId="{1C5D3A54-4BAC-47B4-84A0-E227B1632EF4}" type="parTrans" cxnId="{A342DC02-6905-4868-A60D-7D83000AF8ED}">
      <dgm:prSet custT="1"/>
      <dgm:spPr/>
      <dgm:t>
        <a:bodyPr/>
        <a:lstStyle/>
        <a:p>
          <a:endParaRPr lang="en-US" sz="600" b="1">
            <a:solidFill>
              <a:srgbClr val="194F1E"/>
            </a:solidFill>
            <a:latin typeface="+mj-lt"/>
            <a:cs typeface="Times New Roman" pitchFamily="18" charset="0"/>
          </a:endParaRPr>
        </a:p>
      </dgm:t>
    </dgm:pt>
    <dgm:pt modelId="{3F386513-D23B-477A-9C61-F365BE52E0D4}" type="pres">
      <dgm:prSet presAssocID="{C58B7441-ED93-4962-978C-F1524334CFA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E5A34D-46AE-410D-B70B-A7CC592E5E83}" type="pres">
      <dgm:prSet presAssocID="{A023FC90-8422-4DDD-AC1D-3F7330E0E212}" presName="root1" presStyleCnt="0"/>
      <dgm:spPr/>
      <dgm:t>
        <a:bodyPr/>
        <a:lstStyle/>
        <a:p>
          <a:endParaRPr lang="en-US"/>
        </a:p>
      </dgm:t>
    </dgm:pt>
    <dgm:pt modelId="{CABFE674-30DC-419E-ACB8-3BF9A7CB4542}" type="pres">
      <dgm:prSet presAssocID="{A023FC90-8422-4DDD-AC1D-3F7330E0E212}" presName="LevelOneTextNode" presStyleLbl="node0" presStyleIdx="0" presStyleCnt="1" custScaleX="62693" custScaleY="73259" custLinFactNeighborX="13189" custLinFactNeighborY="-25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2748CB-0C55-4848-B6C5-3E55F706126E}" type="pres">
      <dgm:prSet presAssocID="{A023FC90-8422-4DDD-AC1D-3F7330E0E212}" presName="level2hierChild" presStyleCnt="0"/>
      <dgm:spPr/>
      <dgm:t>
        <a:bodyPr/>
        <a:lstStyle/>
        <a:p>
          <a:endParaRPr lang="en-US"/>
        </a:p>
      </dgm:t>
    </dgm:pt>
    <dgm:pt modelId="{88E77CA5-3648-416E-9C43-A895F19BEE9C}" type="pres">
      <dgm:prSet presAssocID="{1C5D3A54-4BAC-47B4-84A0-E227B1632EF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A6364C4-9B7E-4A89-8DCA-719923C0DE99}" type="pres">
      <dgm:prSet presAssocID="{1C5D3A54-4BAC-47B4-84A0-E227B1632EF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2C270FA9-04E4-439D-8F04-5E5396BC97B3}" type="pres">
      <dgm:prSet presAssocID="{0C422C48-2236-4F4A-91DA-FBE1B699D4B9}" presName="root2" presStyleCnt="0"/>
      <dgm:spPr/>
      <dgm:t>
        <a:bodyPr/>
        <a:lstStyle/>
        <a:p>
          <a:endParaRPr lang="en-US"/>
        </a:p>
      </dgm:t>
    </dgm:pt>
    <dgm:pt modelId="{C14C9113-A575-47CB-BCD5-6F0E0BAD699F}" type="pres">
      <dgm:prSet presAssocID="{0C422C48-2236-4F4A-91DA-FBE1B699D4B9}" presName="LevelTwoTextNode" presStyleLbl="node2" presStyleIdx="0" presStyleCnt="2" custScaleX="225102" custScaleY="53225" custLinFactNeighborX="-3108" custLinFactNeighborY="-176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C376AF-99CB-4DF1-8BB2-022FAA503A6E}" type="pres">
      <dgm:prSet presAssocID="{0C422C48-2236-4F4A-91DA-FBE1B699D4B9}" presName="level3hierChild" presStyleCnt="0"/>
      <dgm:spPr/>
      <dgm:t>
        <a:bodyPr/>
        <a:lstStyle/>
        <a:p>
          <a:endParaRPr lang="en-US"/>
        </a:p>
      </dgm:t>
    </dgm:pt>
    <dgm:pt modelId="{9999FD3B-9E51-4075-9065-445B262260E6}" type="pres">
      <dgm:prSet presAssocID="{018C6121-46F7-49FE-AF77-28E62ED00E2F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38167AC0-41C2-49E0-BE87-CE8CC31A6FFE}" type="pres">
      <dgm:prSet presAssocID="{018C6121-46F7-49FE-AF77-28E62ED00E2F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14B59AA-81B1-4EB3-B9FF-177C70FA5E4F}" type="pres">
      <dgm:prSet presAssocID="{3F313632-A710-4380-B1C7-97C459E97B49}" presName="root2" presStyleCnt="0"/>
      <dgm:spPr/>
      <dgm:t>
        <a:bodyPr/>
        <a:lstStyle/>
        <a:p>
          <a:endParaRPr lang="en-US"/>
        </a:p>
      </dgm:t>
    </dgm:pt>
    <dgm:pt modelId="{413C239D-83AF-4A2D-BBD0-974362B6C2C9}" type="pres">
      <dgm:prSet presAssocID="{3F313632-A710-4380-B1C7-97C459E97B49}" presName="LevelTwoTextNode" presStyleLbl="node2" presStyleIdx="1" presStyleCnt="2" custScaleX="225262" custScaleY="58241" custLinFactNeighborX="-4493" custLinFactNeighborY="164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B712BC-CB8C-4C18-BB51-EDC583C60A45}" type="pres">
      <dgm:prSet presAssocID="{3F313632-A710-4380-B1C7-97C459E97B49}" presName="level3hierChild" presStyleCnt="0"/>
      <dgm:spPr/>
      <dgm:t>
        <a:bodyPr/>
        <a:lstStyle/>
        <a:p>
          <a:endParaRPr lang="en-US"/>
        </a:p>
      </dgm:t>
    </dgm:pt>
  </dgm:ptLst>
  <dgm:cxnLst>
    <dgm:cxn modelId="{0BF007AE-38D7-48B0-AA33-D4EC4E80754D}" type="presOf" srcId="{C58B7441-ED93-4962-978C-F1524334CFA4}" destId="{3F386513-D23B-477A-9C61-F365BE52E0D4}" srcOrd="0" destOrd="0" presId="urn:microsoft.com/office/officeart/2005/8/layout/hierarchy2"/>
    <dgm:cxn modelId="{A39084F1-7514-488D-8EFF-559A028AB9B4}" type="presOf" srcId="{3F313632-A710-4380-B1C7-97C459E97B49}" destId="{413C239D-83AF-4A2D-BBD0-974362B6C2C9}" srcOrd="0" destOrd="0" presId="urn:microsoft.com/office/officeart/2005/8/layout/hierarchy2"/>
    <dgm:cxn modelId="{1D306A9E-FCBA-4A42-BC07-E20761B0DB47}" type="presOf" srcId="{0C422C48-2236-4F4A-91DA-FBE1B699D4B9}" destId="{C14C9113-A575-47CB-BCD5-6F0E0BAD699F}" srcOrd="0" destOrd="0" presId="urn:microsoft.com/office/officeart/2005/8/layout/hierarchy2"/>
    <dgm:cxn modelId="{3098E66C-22F0-4D01-8ABD-5A14215B78BD}" type="presOf" srcId="{018C6121-46F7-49FE-AF77-28E62ED00E2F}" destId="{9999FD3B-9E51-4075-9065-445B262260E6}" srcOrd="0" destOrd="0" presId="urn:microsoft.com/office/officeart/2005/8/layout/hierarchy2"/>
    <dgm:cxn modelId="{55700FB8-13AA-42D2-A88A-C27CEB9FC16D}" type="presOf" srcId="{018C6121-46F7-49FE-AF77-28E62ED00E2F}" destId="{38167AC0-41C2-49E0-BE87-CE8CC31A6FFE}" srcOrd="1" destOrd="0" presId="urn:microsoft.com/office/officeart/2005/8/layout/hierarchy2"/>
    <dgm:cxn modelId="{41F314C6-B8ED-4C7B-9617-E5E0FF985E4D}" srcId="{C58B7441-ED93-4962-978C-F1524334CFA4}" destId="{A023FC90-8422-4DDD-AC1D-3F7330E0E212}" srcOrd="0" destOrd="0" parTransId="{BC018CF3-4F2E-41F4-AD29-B8879F9CC703}" sibTransId="{9956EE0A-30C6-4F40-8865-950AA7D24493}"/>
    <dgm:cxn modelId="{177A358A-FE87-487A-9518-AE61F970E154}" srcId="{A023FC90-8422-4DDD-AC1D-3F7330E0E212}" destId="{3F313632-A710-4380-B1C7-97C459E97B49}" srcOrd="1" destOrd="0" parTransId="{018C6121-46F7-49FE-AF77-28E62ED00E2F}" sibTransId="{7949F15B-BBC1-44CB-84D9-103C6F192323}"/>
    <dgm:cxn modelId="{398114F8-E0C9-44D4-8D8F-AD50A0A1CE36}" type="presOf" srcId="{A023FC90-8422-4DDD-AC1D-3F7330E0E212}" destId="{CABFE674-30DC-419E-ACB8-3BF9A7CB4542}" srcOrd="0" destOrd="0" presId="urn:microsoft.com/office/officeart/2005/8/layout/hierarchy2"/>
    <dgm:cxn modelId="{813A36F7-6882-425F-92A7-51BC15247C6B}" type="presOf" srcId="{1C5D3A54-4BAC-47B4-84A0-E227B1632EF4}" destId="{88E77CA5-3648-416E-9C43-A895F19BEE9C}" srcOrd="0" destOrd="0" presId="urn:microsoft.com/office/officeart/2005/8/layout/hierarchy2"/>
    <dgm:cxn modelId="{A342DC02-6905-4868-A60D-7D83000AF8ED}" srcId="{A023FC90-8422-4DDD-AC1D-3F7330E0E212}" destId="{0C422C48-2236-4F4A-91DA-FBE1B699D4B9}" srcOrd="0" destOrd="0" parTransId="{1C5D3A54-4BAC-47B4-84A0-E227B1632EF4}" sibTransId="{AFD7CCE9-CC12-4D28-88F3-E37AC0637DEA}"/>
    <dgm:cxn modelId="{FC0027FE-491F-473D-A665-56709F012B61}" type="presOf" srcId="{1C5D3A54-4BAC-47B4-84A0-E227B1632EF4}" destId="{BA6364C4-9B7E-4A89-8DCA-719923C0DE99}" srcOrd="1" destOrd="0" presId="urn:microsoft.com/office/officeart/2005/8/layout/hierarchy2"/>
    <dgm:cxn modelId="{8ECB3452-928B-4B98-85FE-9CD86E3F9AB3}" type="presParOf" srcId="{3F386513-D23B-477A-9C61-F365BE52E0D4}" destId="{B0E5A34D-46AE-410D-B70B-A7CC592E5E83}" srcOrd="0" destOrd="0" presId="urn:microsoft.com/office/officeart/2005/8/layout/hierarchy2"/>
    <dgm:cxn modelId="{3A37BB81-FDCB-473B-AE15-17BF711E69B7}" type="presParOf" srcId="{B0E5A34D-46AE-410D-B70B-A7CC592E5E83}" destId="{CABFE674-30DC-419E-ACB8-3BF9A7CB4542}" srcOrd="0" destOrd="0" presId="urn:microsoft.com/office/officeart/2005/8/layout/hierarchy2"/>
    <dgm:cxn modelId="{04BA8132-4AB1-41AB-BE97-A769479501B8}" type="presParOf" srcId="{B0E5A34D-46AE-410D-B70B-A7CC592E5E83}" destId="{B12748CB-0C55-4848-B6C5-3E55F706126E}" srcOrd="1" destOrd="0" presId="urn:microsoft.com/office/officeart/2005/8/layout/hierarchy2"/>
    <dgm:cxn modelId="{AAD8C449-1EA4-4F2B-98AA-23094DB828CA}" type="presParOf" srcId="{B12748CB-0C55-4848-B6C5-3E55F706126E}" destId="{88E77CA5-3648-416E-9C43-A895F19BEE9C}" srcOrd="0" destOrd="0" presId="urn:microsoft.com/office/officeart/2005/8/layout/hierarchy2"/>
    <dgm:cxn modelId="{2A2E5068-E9F6-4720-8C4B-F6251773AD32}" type="presParOf" srcId="{88E77CA5-3648-416E-9C43-A895F19BEE9C}" destId="{BA6364C4-9B7E-4A89-8DCA-719923C0DE99}" srcOrd="0" destOrd="0" presId="urn:microsoft.com/office/officeart/2005/8/layout/hierarchy2"/>
    <dgm:cxn modelId="{904C21AD-125A-41D7-89EF-AD39F209B130}" type="presParOf" srcId="{B12748CB-0C55-4848-B6C5-3E55F706126E}" destId="{2C270FA9-04E4-439D-8F04-5E5396BC97B3}" srcOrd="1" destOrd="0" presId="urn:microsoft.com/office/officeart/2005/8/layout/hierarchy2"/>
    <dgm:cxn modelId="{489D8BF3-4374-4CE6-B49A-C8654A5CE351}" type="presParOf" srcId="{2C270FA9-04E4-439D-8F04-5E5396BC97B3}" destId="{C14C9113-A575-47CB-BCD5-6F0E0BAD699F}" srcOrd="0" destOrd="0" presId="urn:microsoft.com/office/officeart/2005/8/layout/hierarchy2"/>
    <dgm:cxn modelId="{022A2228-0404-4A7B-AFB5-B09A280A7278}" type="presParOf" srcId="{2C270FA9-04E4-439D-8F04-5E5396BC97B3}" destId="{A6C376AF-99CB-4DF1-8BB2-022FAA503A6E}" srcOrd="1" destOrd="0" presId="urn:microsoft.com/office/officeart/2005/8/layout/hierarchy2"/>
    <dgm:cxn modelId="{D4C266F6-AD12-4819-AC48-E9BF899E0E18}" type="presParOf" srcId="{B12748CB-0C55-4848-B6C5-3E55F706126E}" destId="{9999FD3B-9E51-4075-9065-445B262260E6}" srcOrd="2" destOrd="0" presId="urn:microsoft.com/office/officeart/2005/8/layout/hierarchy2"/>
    <dgm:cxn modelId="{F0F92B8C-0B38-4E7D-BC12-FE08B3E9F4BC}" type="presParOf" srcId="{9999FD3B-9E51-4075-9065-445B262260E6}" destId="{38167AC0-41C2-49E0-BE87-CE8CC31A6FFE}" srcOrd="0" destOrd="0" presId="urn:microsoft.com/office/officeart/2005/8/layout/hierarchy2"/>
    <dgm:cxn modelId="{7C99E0B9-1DBA-4413-A0F0-DE3760C5A00B}" type="presParOf" srcId="{B12748CB-0C55-4848-B6C5-3E55F706126E}" destId="{B14B59AA-81B1-4EB3-B9FF-177C70FA5E4F}" srcOrd="3" destOrd="0" presId="urn:microsoft.com/office/officeart/2005/8/layout/hierarchy2"/>
    <dgm:cxn modelId="{41B9AE50-D68D-40FA-9600-9570AF1147EA}" type="presParOf" srcId="{B14B59AA-81B1-4EB3-B9FF-177C70FA5E4F}" destId="{413C239D-83AF-4A2D-BBD0-974362B6C2C9}" srcOrd="0" destOrd="0" presId="urn:microsoft.com/office/officeart/2005/8/layout/hierarchy2"/>
    <dgm:cxn modelId="{6D7B08F5-F190-4287-AB4B-2F87546D89D0}" type="presParOf" srcId="{B14B59AA-81B1-4EB3-B9FF-177C70FA5E4F}" destId="{BFB712BC-CB8C-4C18-BB51-EDC583C60A45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73DFA0-5497-4574-B75A-CEE7A879D81A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8FCAEA-2353-4E15-996B-CD117A738607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smtClean="0">
              <a:latin typeface="+mj-lt"/>
              <a:cs typeface="Times New Roman" panose="02020603050405020304" pitchFamily="18" charset="0"/>
            </a:rPr>
            <a:t>CĐT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uy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tín</a:t>
          </a:r>
          <a:endParaRPr lang="en-US" sz="1400">
            <a:latin typeface="+mj-lt"/>
            <a:cs typeface="Times New Roman" panose="02020603050405020304" pitchFamily="18" charset="0"/>
          </a:endParaRPr>
        </a:p>
      </dgm:t>
    </dgm:pt>
    <dgm:pt modelId="{C2BB7507-E42F-4940-AD3A-7265156AA9EC}" type="parTrans" cxnId="{C6AC129C-CCFE-467C-B149-92D13E883366}">
      <dgm:prSet/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992EA2B5-1869-4F92-9706-88A2AA387DB4}" type="sibTrans" cxnId="{C6AC129C-CCFE-467C-B149-92D13E88336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A0B291B0-2047-4AC7-81C2-4786145DF98A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50000"/>
            </a:lnSpc>
          </a:pPr>
          <a:r>
            <a:rPr lang="en-US" sz="1400" err="1" smtClean="0">
              <a:latin typeface="+mj-lt"/>
              <a:cs typeface="Times New Roman" panose="02020603050405020304" pitchFamily="18" charset="0"/>
            </a:rPr>
            <a:t>Pháp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lý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</a:p>
        <a:p>
          <a:pPr>
            <a:lnSpc>
              <a:spcPct val="150000"/>
            </a:lnSpc>
          </a:pPr>
          <a:r>
            <a:rPr lang="en-US" sz="1400" smtClean="0">
              <a:latin typeface="+mj-lt"/>
              <a:cs typeface="Times New Roman" panose="02020603050405020304" pitchFamily="18" charset="0"/>
            </a:rPr>
            <a:t>minh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bạch</a:t>
          </a:r>
          <a:endParaRPr lang="en-US" sz="1400">
            <a:latin typeface="+mj-lt"/>
            <a:cs typeface="Times New Roman" panose="02020603050405020304" pitchFamily="18" charset="0"/>
          </a:endParaRPr>
        </a:p>
      </dgm:t>
    </dgm:pt>
    <dgm:pt modelId="{43D4AFB8-0F01-4F65-83AC-D5F429AF439C}" type="parTrans" cxnId="{01222675-4BAC-457F-8EF4-7F1ED231C9D5}">
      <dgm:prSet/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AE3BB80F-4CA0-49F3-9348-EB27B6411D78}" type="sibTrans" cxnId="{01222675-4BAC-457F-8EF4-7F1ED231C9D5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73571882-4E31-46E3-AEA1-59B77C598BB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50000"/>
            </a:lnSpc>
          </a:pPr>
          <a:r>
            <a:rPr lang="en-US" sz="1400" err="1" smtClean="0">
              <a:latin typeface="+mj-lt"/>
              <a:cs typeface="Times New Roman" panose="02020603050405020304" pitchFamily="18" charset="0"/>
            </a:rPr>
            <a:t>Tiện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ích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nội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ngoại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khu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đầy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đủ</a:t>
          </a:r>
          <a:endParaRPr lang="en-US" sz="1400">
            <a:latin typeface="+mj-lt"/>
            <a:cs typeface="Times New Roman" panose="02020603050405020304" pitchFamily="18" charset="0"/>
          </a:endParaRPr>
        </a:p>
      </dgm:t>
    </dgm:pt>
    <dgm:pt modelId="{A099FDA5-F434-4605-859E-EBB7FA7AA01C}" type="parTrans" cxnId="{EECD08E9-BBF3-42F4-BFCC-3119D7887456}">
      <dgm:prSet/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717CC40D-CDBF-43E6-853B-F164795201D6}" type="sibTrans" cxnId="{EECD08E9-BBF3-42F4-BFCC-3119D7887456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8093247C-3468-4A2D-A260-627B270724EB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err="1" smtClean="0">
              <a:latin typeface="+mj-lt"/>
              <a:cs typeface="Times New Roman" panose="02020603050405020304" pitchFamily="18" charset="0"/>
            </a:rPr>
            <a:t>Vị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trí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kết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nối</a:t>
          </a:r>
          <a:endParaRPr lang="en-US" sz="1400">
            <a:latin typeface="+mj-lt"/>
            <a:cs typeface="Times New Roman" panose="02020603050405020304" pitchFamily="18" charset="0"/>
          </a:endParaRPr>
        </a:p>
      </dgm:t>
    </dgm:pt>
    <dgm:pt modelId="{D45C4CA9-0DEA-4D46-8FB3-97E111FC49FB}" type="parTrans" cxnId="{45D7F3D6-D62D-481A-A82F-B78940551E2C}">
      <dgm:prSet/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2FD03374-3F10-4922-9681-C7966436B23F}" type="sibTrans" cxnId="{45D7F3D6-D62D-481A-A82F-B78940551E2C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FA60CD9E-01DC-4A4C-8025-9DA8A4B5B378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err="1" smtClean="0">
              <a:latin typeface="+mj-lt"/>
              <a:cs typeface="Times New Roman" panose="02020603050405020304" pitchFamily="18" charset="0"/>
            </a:rPr>
            <a:t>Mức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gia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́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hợp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 </a:t>
          </a:r>
          <a:r>
            <a:rPr lang="en-US" sz="1400" err="1" smtClean="0">
              <a:latin typeface="+mj-lt"/>
              <a:cs typeface="Times New Roman" panose="02020603050405020304" pitchFamily="18" charset="0"/>
            </a:rPr>
            <a:t>ly</a:t>
          </a:r>
          <a:r>
            <a:rPr lang="en-US" sz="1400" smtClean="0">
              <a:latin typeface="+mj-lt"/>
              <a:cs typeface="Times New Roman" panose="02020603050405020304" pitchFamily="18" charset="0"/>
            </a:rPr>
            <a:t>́</a:t>
          </a:r>
          <a:endParaRPr lang="en-US" sz="1400">
            <a:latin typeface="+mj-lt"/>
            <a:cs typeface="Times New Roman" panose="02020603050405020304" pitchFamily="18" charset="0"/>
          </a:endParaRPr>
        </a:p>
      </dgm:t>
    </dgm:pt>
    <dgm:pt modelId="{4FE44B0C-E2E1-4DE4-9337-5017E5EB6A32}" type="parTrans" cxnId="{DF2E3C4B-899A-47D1-8C39-32E2D79C621C}">
      <dgm:prSet/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02EBB244-BB23-41F5-B363-ECC3FD6AE2A5}" type="sibTrans" cxnId="{DF2E3C4B-899A-47D1-8C39-32E2D79C621C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400">
            <a:latin typeface="+mj-lt"/>
            <a:cs typeface="Arial" panose="020B0604020202020204" pitchFamily="34" charset="0"/>
          </a:endParaRPr>
        </a:p>
      </dgm:t>
    </dgm:pt>
    <dgm:pt modelId="{0291AA85-B549-4F5A-912F-B4D18A2F2153}" type="pres">
      <dgm:prSet presAssocID="{1673DFA0-5497-4574-B75A-CEE7A879D81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4D2206-8BFA-4624-BE1A-60A05C8451F0}" type="pres">
      <dgm:prSet presAssocID="{F98FCAEA-2353-4E15-996B-CD117A738607}" presName="node" presStyleLbl="node1" presStyleIdx="0" presStyleCnt="5" custRadScaleRad="93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D27C0-5FF5-4348-97CA-7FA0842412AA}" type="pres">
      <dgm:prSet presAssocID="{F98FCAEA-2353-4E15-996B-CD117A738607}" presName="spNode" presStyleCnt="0"/>
      <dgm:spPr/>
    </dgm:pt>
    <dgm:pt modelId="{32304EAF-2474-421A-9EB0-AAF06B52027E}" type="pres">
      <dgm:prSet presAssocID="{992EA2B5-1869-4F92-9706-88A2AA387DB4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9C3458F-F43F-47EA-81B8-2362DACB1C14}" type="pres">
      <dgm:prSet presAssocID="{A0B291B0-2047-4AC7-81C2-4786145DF98A}" presName="node" presStyleLbl="node1" presStyleIdx="1" presStyleCnt="5" custRadScaleRad="127635" custRadScaleInc="21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3EEB3-C4D5-4713-9FF9-CBEFC1CEF5CD}" type="pres">
      <dgm:prSet presAssocID="{A0B291B0-2047-4AC7-81C2-4786145DF98A}" presName="spNode" presStyleCnt="0"/>
      <dgm:spPr/>
    </dgm:pt>
    <dgm:pt modelId="{F4F430E8-EA0F-463A-AFD3-FF64C1A2C749}" type="pres">
      <dgm:prSet presAssocID="{AE3BB80F-4CA0-49F3-9348-EB27B6411D78}" presName="sibTrans" presStyleLbl="sibTrans1D1" presStyleIdx="1" presStyleCnt="5"/>
      <dgm:spPr/>
      <dgm:t>
        <a:bodyPr/>
        <a:lstStyle/>
        <a:p>
          <a:endParaRPr lang="en-US"/>
        </a:p>
      </dgm:t>
    </dgm:pt>
    <dgm:pt modelId="{DFC4A833-6616-478D-A6A0-13DFB2688363}" type="pres">
      <dgm:prSet presAssocID="{73571882-4E31-46E3-AEA1-59B77C598BBB}" presName="node" presStyleLbl="node1" presStyleIdx="2" presStyleCnt="5" custScaleX="110082" custRadScaleRad="101375" custRadScaleInc="-246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2CFB1-4D0E-4C10-9542-57A1C3EA952A}" type="pres">
      <dgm:prSet presAssocID="{73571882-4E31-46E3-AEA1-59B77C598BBB}" presName="spNode" presStyleCnt="0"/>
      <dgm:spPr/>
    </dgm:pt>
    <dgm:pt modelId="{BDF2B979-0830-4F6E-A2AC-5040C825FAA5}" type="pres">
      <dgm:prSet presAssocID="{717CC40D-CDBF-43E6-853B-F164795201D6}" presName="sibTrans" presStyleLbl="sibTrans1D1" presStyleIdx="2" presStyleCnt="5"/>
      <dgm:spPr/>
      <dgm:t>
        <a:bodyPr/>
        <a:lstStyle/>
        <a:p>
          <a:endParaRPr lang="en-US"/>
        </a:p>
      </dgm:t>
    </dgm:pt>
    <dgm:pt modelId="{E87A3B17-0431-4771-9E66-0EAA884B2E45}" type="pres">
      <dgm:prSet presAssocID="{8093247C-3468-4A2D-A260-627B270724EB}" presName="node" presStyleLbl="node1" presStyleIdx="3" presStyleCnt="5" custRadScaleRad="106945" custRadScaleInc="31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AB784-EBBE-402F-B584-3DFE79C83A82}" type="pres">
      <dgm:prSet presAssocID="{8093247C-3468-4A2D-A260-627B270724EB}" presName="spNode" presStyleCnt="0"/>
      <dgm:spPr/>
    </dgm:pt>
    <dgm:pt modelId="{7FC453BB-8A3A-4557-AEA8-7FA1B889AC24}" type="pres">
      <dgm:prSet presAssocID="{2FD03374-3F10-4922-9681-C7966436B23F}" presName="sibTrans" presStyleLbl="sibTrans1D1" presStyleIdx="3" presStyleCnt="5"/>
      <dgm:spPr/>
      <dgm:t>
        <a:bodyPr/>
        <a:lstStyle/>
        <a:p>
          <a:endParaRPr lang="en-US"/>
        </a:p>
      </dgm:t>
    </dgm:pt>
    <dgm:pt modelId="{E135FE87-0B19-4616-B6D3-D58E59D00988}" type="pres">
      <dgm:prSet presAssocID="{FA60CD9E-01DC-4A4C-8025-9DA8A4B5B378}" presName="node" presStyleLbl="node1" presStyleIdx="4" presStyleCnt="5" custRadScaleRad="134342" custRadScaleInc="-168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70D27-3AB6-442A-B4E3-22C5A5081859}" type="pres">
      <dgm:prSet presAssocID="{FA60CD9E-01DC-4A4C-8025-9DA8A4B5B378}" presName="spNode" presStyleCnt="0"/>
      <dgm:spPr/>
    </dgm:pt>
    <dgm:pt modelId="{2EC94287-695F-489A-99AE-76C9A2B4C6AD}" type="pres">
      <dgm:prSet presAssocID="{02EBB244-BB23-41F5-B363-ECC3FD6AE2A5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E288AFB9-5A54-4573-BA43-22889A3900BE}" type="presOf" srcId="{2FD03374-3F10-4922-9681-C7966436B23F}" destId="{7FC453BB-8A3A-4557-AEA8-7FA1B889AC24}" srcOrd="0" destOrd="0" presId="urn:microsoft.com/office/officeart/2005/8/layout/cycle5"/>
    <dgm:cxn modelId="{4B2C6577-C335-4218-AB02-47FE1592ADB4}" type="presOf" srcId="{A0B291B0-2047-4AC7-81C2-4786145DF98A}" destId="{29C3458F-F43F-47EA-81B8-2362DACB1C14}" srcOrd="0" destOrd="0" presId="urn:microsoft.com/office/officeart/2005/8/layout/cycle5"/>
    <dgm:cxn modelId="{B1BDAEC1-FAF0-45C3-8281-F81E0A134FA2}" type="presOf" srcId="{1673DFA0-5497-4574-B75A-CEE7A879D81A}" destId="{0291AA85-B549-4F5A-912F-B4D18A2F2153}" srcOrd="0" destOrd="0" presId="urn:microsoft.com/office/officeart/2005/8/layout/cycle5"/>
    <dgm:cxn modelId="{7DC18F4E-DE05-49DC-9757-6517C515FE5D}" type="presOf" srcId="{AE3BB80F-4CA0-49F3-9348-EB27B6411D78}" destId="{F4F430E8-EA0F-463A-AFD3-FF64C1A2C749}" srcOrd="0" destOrd="0" presId="urn:microsoft.com/office/officeart/2005/8/layout/cycle5"/>
    <dgm:cxn modelId="{B79DEA9F-22D8-4BC1-BBE2-8C301E87D432}" type="presOf" srcId="{717CC40D-CDBF-43E6-853B-F164795201D6}" destId="{BDF2B979-0830-4F6E-A2AC-5040C825FAA5}" srcOrd="0" destOrd="0" presId="urn:microsoft.com/office/officeart/2005/8/layout/cycle5"/>
    <dgm:cxn modelId="{01222675-4BAC-457F-8EF4-7F1ED231C9D5}" srcId="{1673DFA0-5497-4574-B75A-CEE7A879D81A}" destId="{A0B291B0-2047-4AC7-81C2-4786145DF98A}" srcOrd="1" destOrd="0" parTransId="{43D4AFB8-0F01-4F65-83AC-D5F429AF439C}" sibTransId="{AE3BB80F-4CA0-49F3-9348-EB27B6411D78}"/>
    <dgm:cxn modelId="{EECD08E9-BBF3-42F4-BFCC-3119D7887456}" srcId="{1673DFA0-5497-4574-B75A-CEE7A879D81A}" destId="{73571882-4E31-46E3-AEA1-59B77C598BBB}" srcOrd="2" destOrd="0" parTransId="{A099FDA5-F434-4605-859E-EBB7FA7AA01C}" sibTransId="{717CC40D-CDBF-43E6-853B-F164795201D6}"/>
    <dgm:cxn modelId="{16545CEB-A407-4681-8A85-1210C1C2EFBA}" type="presOf" srcId="{73571882-4E31-46E3-AEA1-59B77C598BBB}" destId="{DFC4A833-6616-478D-A6A0-13DFB2688363}" srcOrd="0" destOrd="0" presId="urn:microsoft.com/office/officeart/2005/8/layout/cycle5"/>
    <dgm:cxn modelId="{B4BE3FBE-62ED-4DDB-961B-A3B6BBD2A658}" type="presOf" srcId="{992EA2B5-1869-4F92-9706-88A2AA387DB4}" destId="{32304EAF-2474-421A-9EB0-AAF06B52027E}" srcOrd="0" destOrd="0" presId="urn:microsoft.com/office/officeart/2005/8/layout/cycle5"/>
    <dgm:cxn modelId="{DF2E3C4B-899A-47D1-8C39-32E2D79C621C}" srcId="{1673DFA0-5497-4574-B75A-CEE7A879D81A}" destId="{FA60CD9E-01DC-4A4C-8025-9DA8A4B5B378}" srcOrd="4" destOrd="0" parTransId="{4FE44B0C-E2E1-4DE4-9337-5017E5EB6A32}" sibTransId="{02EBB244-BB23-41F5-B363-ECC3FD6AE2A5}"/>
    <dgm:cxn modelId="{45D7F3D6-D62D-481A-A82F-B78940551E2C}" srcId="{1673DFA0-5497-4574-B75A-CEE7A879D81A}" destId="{8093247C-3468-4A2D-A260-627B270724EB}" srcOrd="3" destOrd="0" parTransId="{D45C4CA9-0DEA-4D46-8FB3-97E111FC49FB}" sibTransId="{2FD03374-3F10-4922-9681-C7966436B23F}"/>
    <dgm:cxn modelId="{0FF9E573-79E5-487D-B96E-9856CA831720}" type="presOf" srcId="{8093247C-3468-4A2D-A260-627B270724EB}" destId="{E87A3B17-0431-4771-9E66-0EAA884B2E45}" srcOrd="0" destOrd="0" presId="urn:microsoft.com/office/officeart/2005/8/layout/cycle5"/>
    <dgm:cxn modelId="{9C41E639-DBC7-4A8C-A406-7C7C4032E656}" type="presOf" srcId="{02EBB244-BB23-41F5-B363-ECC3FD6AE2A5}" destId="{2EC94287-695F-489A-99AE-76C9A2B4C6AD}" srcOrd="0" destOrd="0" presId="urn:microsoft.com/office/officeart/2005/8/layout/cycle5"/>
    <dgm:cxn modelId="{4818E897-C23A-493D-8E0D-0C47773C290B}" type="presOf" srcId="{F98FCAEA-2353-4E15-996B-CD117A738607}" destId="{FE4D2206-8BFA-4624-BE1A-60A05C8451F0}" srcOrd="0" destOrd="0" presId="urn:microsoft.com/office/officeart/2005/8/layout/cycle5"/>
    <dgm:cxn modelId="{003A81A5-19D0-47DA-A9C9-E6AA82B36C0E}" type="presOf" srcId="{FA60CD9E-01DC-4A4C-8025-9DA8A4B5B378}" destId="{E135FE87-0B19-4616-B6D3-D58E59D00988}" srcOrd="0" destOrd="0" presId="urn:microsoft.com/office/officeart/2005/8/layout/cycle5"/>
    <dgm:cxn modelId="{C6AC129C-CCFE-467C-B149-92D13E883366}" srcId="{1673DFA0-5497-4574-B75A-CEE7A879D81A}" destId="{F98FCAEA-2353-4E15-996B-CD117A738607}" srcOrd="0" destOrd="0" parTransId="{C2BB7507-E42F-4940-AD3A-7265156AA9EC}" sibTransId="{992EA2B5-1869-4F92-9706-88A2AA387DB4}"/>
    <dgm:cxn modelId="{C607FC48-A284-4E07-8C19-B45B53816F0C}" type="presParOf" srcId="{0291AA85-B549-4F5A-912F-B4D18A2F2153}" destId="{FE4D2206-8BFA-4624-BE1A-60A05C8451F0}" srcOrd="0" destOrd="0" presId="urn:microsoft.com/office/officeart/2005/8/layout/cycle5"/>
    <dgm:cxn modelId="{D03131EB-0471-48C4-AC88-0608E410A542}" type="presParOf" srcId="{0291AA85-B549-4F5A-912F-B4D18A2F2153}" destId="{EA8D27C0-5FF5-4348-97CA-7FA0842412AA}" srcOrd="1" destOrd="0" presId="urn:microsoft.com/office/officeart/2005/8/layout/cycle5"/>
    <dgm:cxn modelId="{5373131C-F3A9-4337-A0A7-2F07693482C6}" type="presParOf" srcId="{0291AA85-B549-4F5A-912F-B4D18A2F2153}" destId="{32304EAF-2474-421A-9EB0-AAF06B52027E}" srcOrd="2" destOrd="0" presId="urn:microsoft.com/office/officeart/2005/8/layout/cycle5"/>
    <dgm:cxn modelId="{B213A307-D876-4DF1-BF7C-875B04761916}" type="presParOf" srcId="{0291AA85-B549-4F5A-912F-B4D18A2F2153}" destId="{29C3458F-F43F-47EA-81B8-2362DACB1C14}" srcOrd="3" destOrd="0" presId="urn:microsoft.com/office/officeart/2005/8/layout/cycle5"/>
    <dgm:cxn modelId="{27FB5F2C-F0FE-4F9E-9BCC-F45756FBBD3B}" type="presParOf" srcId="{0291AA85-B549-4F5A-912F-B4D18A2F2153}" destId="{72C3EEB3-C4D5-4713-9FF9-CBEFC1CEF5CD}" srcOrd="4" destOrd="0" presId="urn:microsoft.com/office/officeart/2005/8/layout/cycle5"/>
    <dgm:cxn modelId="{0243B6F8-DF46-4681-857C-DBF202359DC0}" type="presParOf" srcId="{0291AA85-B549-4F5A-912F-B4D18A2F2153}" destId="{F4F430E8-EA0F-463A-AFD3-FF64C1A2C749}" srcOrd="5" destOrd="0" presId="urn:microsoft.com/office/officeart/2005/8/layout/cycle5"/>
    <dgm:cxn modelId="{923171F8-C8BF-456E-9CE3-9CB9132A9EE8}" type="presParOf" srcId="{0291AA85-B549-4F5A-912F-B4D18A2F2153}" destId="{DFC4A833-6616-478D-A6A0-13DFB2688363}" srcOrd="6" destOrd="0" presId="urn:microsoft.com/office/officeart/2005/8/layout/cycle5"/>
    <dgm:cxn modelId="{D62C2774-8500-4BC5-8547-17B8365EB92E}" type="presParOf" srcId="{0291AA85-B549-4F5A-912F-B4D18A2F2153}" destId="{58F2CFB1-4D0E-4C10-9542-57A1C3EA952A}" srcOrd="7" destOrd="0" presId="urn:microsoft.com/office/officeart/2005/8/layout/cycle5"/>
    <dgm:cxn modelId="{669E814F-523F-4C52-B3DC-9C2775F69AB4}" type="presParOf" srcId="{0291AA85-B549-4F5A-912F-B4D18A2F2153}" destId="{BDF2B979-0830-4F6E-A2AC-5040C825FAA5}" srcOrd="8" destOrd="0" presId="urn:microsoft.com/office/officeart/2005/8/layout/cycle5"/>
    <dgm:cxn modelId="{BA304797-4C59-4C9A-A21B-8B3CE50B02A8}" type="presParOf" srcId="{0291AA85-B549-4F5A-912F-B4D18A2F2153}" destId="{E87A3B17-0431-4771-9E66-0EAA884B2E45}" srcOrd="9" destOrd="0" presId="urn:microsoft.com/office/officeart/2005/8/layout/cycle5"/>
    <dgm:cxn modelId="{683DFD2F-7DC8-4A84-ABB0-134F68460E2E}" type="presParOf" srcId="{0291AA85-B549-4F5A-912F-B4D18A2F2153}" destId="{88AAB784-EBBE-402F-B584-3DFE79C83A82}" srcOrd="10" destOrd="0" presId="urn:microsoft.com/office/officeart/2005/8/layout/cycle5"/>
    <dgm:cxn modelId="{072BEEFC-AE4C-46CA-9C48-13E04560B7FF}" type="presParOf" srcId="{0291AA85-B549-4F5A-912F-B4D18A2F2153}" destId="{7FC453BB-8A3A-4557-AEA8-7FA1B889AC24}" srcOrd="11" destOrd="0" presId="urn:microsoft.com/office/officeart/2005/8/layout/cycle5"/>
    <dgm:cxn modelId="{B89A9C46-9217-4081-8A1D-3773BD66618F}" type="presParOf" srcId="{0291AA85-B549-4F5A-912F-B4D18A2F2153}" destId="{E135FE87-0B19-4616-B6D3-D58E59D00988}" srcOrd="12" destOrd="0" presId="urn:microsoft.com/office/officeart/2005/8/layout/cycle5"/>
    <dgm:cxn modelId="{4ABDF819-8CA9-4835-AE6A-3A46BD03EC7E}" type="presParOf" srcId="{0291AA85-B549-4F5A-912F-B4D18A2F2153}" destId="{34070D27-3AB6-442A-B4E3-22C5A5081859}" srcOrd="13" destOrd="0" presId="urn:microsoft.com/office/officeart/2005/8/layout/cycle5"/>
    <dgm:cxn modelId="{2D9AE1CA-E112-43F7-982C-13D42484D992}" type="presParOf" srcId="{0291AA85-B549-4F5A-912F-B4D18A2F2153}" destId="{2EC94287-695F-489A-99AE-76C9A2B4C6AD}" srcOrd="14" destOrd="0" presId="urn:microsoft.com/office/officeart/2005/8/layout/cycle5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48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28385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50abd3c22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50abd3c22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50abd3c22b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0abd3c22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0abd3c22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g50abd3c22b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-114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/>
              <a:t>Khi nhìn lại những dự án thành công của KD như là Mega Residence, Mega Ruby và Sapphire thì chúng tôi đúc kết ra </a:t>
            </a:r>
            <a:r>
              <a:rPr lang="en-US" b="1"/>
              <a:t>4 Yếu tố thành công</a:t>
            </a:r>
            <a:r>
              <a:rPr lang="en-US"/>
              <a:t>:</a:t>
            </a:r>
            <a:endParaRPr/>
          </a:p>
          <a:p>
            <a:pPr marL="226108" lvl="0" indent="-226108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arenR"/>
            </a:pPr>
            <a:r>
              <a:rPr lang="en-US"/>
              <a:t>Thứ nhất là </a:t>
            </a:r>
            <a:r>
              <a:rPr lang="en-US" b="1"/>
              <a:t>pháp lý rõ ràng</a:t>
            </a:r>
            <a:r>
              <a:rPr lang="en-US"/>
              <a:t>. Khách hàng mua nhà thì 1 năm sau đã nhận duoc sổ đỏ. </a:t>
            </a:r>
            <a:endParaRPr/>
          </a:p>
          <a:p>
            <a:pPr marL="226108" lvl="0" indent="-226108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arenR"/>
            </a:pPr>
            <a:r>
              <a:rPr lang="en-US"/>
              <a:t>Thứ hai là </a:t>
            </a:r>
            <a:r>
              <a:rPr lang="en-US" b="1"/>
              <a:t>Sản phẩm của Khang Điền đáp ứng nhu cầu thực tế của khách hàng</a:t>
            </a:r>
            <a:r>
              <a:rPr lang="en-US"/>
              <a:t>, bằng chứng là các dự án mega, cư dân đã dọn về ở 80% </a:t>
            </a:r>
            <a:endParaRPr/>
          </a:p>
          <a:p>
            <a:pPr marL="114300" lvl="0" indent="-1143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/>
              <a:t>3) Thứ ba, </a:t>
            </a:r>
            <a:r>
              <a:rPr lang="en-US" b="1"/>
              <a:t>Giá cả của các sản phẩm hợp lý</a:t>
            </a:r>
            <a:r>
              <a:rPr lang="en-US"/>
              <a:t>, giá chỉ dao động từ 3 tỉ tới 4,5 tỉ/căn nhà (</a:t>
            </a:r>
            <a:r>
              <a:rPr lang="en-US" b="1"/>
              <a:t>140K – 200K USD/căn</a:t>
            </a:r>
            <a:r>
              <a:rPr lang="en-US"/>
              <a:t>)</a:t>
            </a:r>
            <a:endParaRPr/>
          </a:p>
          <a:p>
            <a:pPr marL="114300" lvl="0" indent="-1143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/>
              <a:t>5) </a:t>
            </a:r>
            <a:r>
              <a:rPr lang="en-US" b="1"/>
              <a:t>Vị trí tốt với kết nối giao thông thuận tiện</a:t>
            </a:r>
            <a:r>
              <a:rPr lang="en-US"/>
              <a:t>. Dự án của Khang Điền nằm trên các </a:t>
            </a:r>
            <a:r>
              <a:rPr lang="en-US" b="1"/>
              <a:t>trục đường chính rất dễ đi tới trung tâm </a:t>
            </a:r>
            <a:endParaRPr/>
          </a:p>
          <a:p>
            <a:pPr marL="114300" lvl="0" indent="-381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155" name="Google Shape;15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">
  <p:cSld name="Cover Pag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3836557"/>
            <a:ext cx="9144000" cy="130694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4634753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39239"/>
              </a:buClr>
              <a:buSzPts val="2333"/>
              <a:buFont typeface="Arial"/>
              <a:buNone/>
              <a:defRPr sz="2333" b="1" i="0" u="none" strike="noStrike" cap="none">
                <a:solidFill>
                  <a:srgbClr val="F3923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">
  <p:cSld name="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2286001" y="1248833"/>
            <a:ext cx="3048000" cy="311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2"/>
          </p:nvPr>
        </p:nvSpPr>
        <p:spPr>
          <a:xfrm>
            <a:off x="5630335" y="1248833"/>
            <a:ext cx="3048000" cy="311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3"/>
          </p:nvPr>
        </p:nvSpPr>
        <p:spPr>
          <a:xfrm>
            <a:off x="2286002" y="4568710"/>
            <a:ext cx="5754049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355035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39239"/>
              </a:buClr>
              <a:buSzPts val="2333"/>
              <a:buFont typeface="Arial"/>
              <a:buNone/>
              <a:defRPr sz="2333" b="1" i="0" u="none" strike="noStrike" cap="none">
                <a:solidFill>
                  <a:srgbClr val="F3923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3944517"/>
            <a:ext cx="9144000" cy="487426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100000">
                <a:srgbClr val="FFFFFF">
                  <a:alpha val="6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52051"/>
            <a:ext cx="8229600" cy="54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39239"/>
              </a:buClr>
              <a:buSzPts val="2333"/>
              <a:buFont typeface="NTR"/>
              <a:buNone/>
              <a:defRPr sz="2333" b="1" i="0" u="none" strike="noStrike" cap="none">
                <a:solidFill>
                  <a:srgbClr val="F39239"/>
                </a:solidFill>
                <a:latin typeface="NTR"/>
                <a:ea typeface="NTR"/>
                <a:cs typeface="NTR"/>
                <a:sym typeface="NT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875111"/>
            <a:ext cx="8229600" cy="369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cxnSp>
        <p:nvCxnSpPr>
          <p:cNvPr id="25" name="Google Shape;25;p5"/>
          <p:cNvCxnSpPr/>
          <p:nvPr/>
        </p:nvCxnSpPr>
        <p:spPr>
          <a:xfrm>
            <a:off x="457202" y="638737"/>
            <a:ext cx="8686801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Header">
  <p:cSld name="Chapter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14398"/>
          <a:stretch/>
        </p:blipFill>
        <p:spPr>
          <a:xfrm rot="5400000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78817" y="1617646"/>
            <a:ext cx="5406830" cy="151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33"/>
              <a:buFont typeface="Lato Light"/>
              <a:buNone/>
              <a:defRPr sz="4833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+ half">
  <p:cSld name="1 + half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2312895" y="1248833"/>
            <a:ext cx="6400800" cy="327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457201" y="2571750"/>
            <a:ext cx="1574801" cy="206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3"/>
          </p:nvPr>
        </p:nvSpPr>
        <p:spPr>
          <a:xfrm>
            <a:off x="2286002" y="4641141"/>
            <a:ext cx="67387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355035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39239"/>
              </a:buClr>
              <a:buSzPts val="2333"/>
              <a:buFont typeface="Arial"/>
              <a:buNone/>
              <a:defRPr sz="2333" b="1" i="0" u="none" strike="noStrike" cap="none">
                <a:solidFill>
                  <a:srgbClr val="F3923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Half">
  <p:cSld name="1 Half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2286002" y="4586460"/>
            <a:ext cx="5754049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67"/>
              <a:buFont typeface="Arial"/>
              <a:buNone/>
              <a:defRPr sz="6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2286000" y="1248833"/>
            <a:ext cx="6400800" cy="230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3"/>
          </p:nvPr>
        </p:nvSpPr>
        <p:spPr>
          <a:xfrm>
            <a:off x="2286000" y="3735917"/>
            <a:ext cx="6400800" cy="40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355035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39239"/>
              </a:buClr>
              <a:buSzPts val="2333"/>
              <a:buFont typeface="Arial"/>
              <a:buNone/>
              <a:defRPr sz="2333" b="1" i="0" u="none" strike="noStrike" cap="none">
                <a:solidFill>
                  <a:srgbClr val="F3923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">
  <p:cSld name="Grid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10"/>
          <p:cNvGrpSpPr/>
          <p:nvPr/>
        </p:nvGrpSpPr>
        <p:grpSpPr>
          <a:xfrm>
            <a:off x="0" y="0"/>
            <a:ext cx="9144001" cy="5143500"/>
            <a:chOff x="0" y="0"/>
            <a:chExt cx="9144001" cy="6858000"/>
          </a:xfrm>
        </p:grpSpPr>
        <p:cxnSp>
          <p:nvCxnSpPr>
            <p:cNvPr id="50" name="Google Shape;50;p10"/>
            <p:cNvCxnSpPr/>
            <p:nvPr/>
          </p:nvCxnSpPr>
          <p:spPr>
            <a:xfrm>
              <a:off x="45720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51;p10"/>
            <p:cNvCxnSpPr/>
            <p:nvPr/>
          </p:nvCxnSpPr>
          <p:spPr>
            <a:xfrm>
              <a:off x="868680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2" name="Google Shape;52;p10"/>
            <p:cNvCxnSpPr/>
            <p:nvPr/>
          </p:nvCxnSpPr>
          <p:spPr>
            <a:xfrm>
              <a:off x="111372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53;p10"/>
            <p:cNvCxnSpPr/>
            <p:nvPr/>
          </p:nvCxnSpPr>
          <p:spPr>
            <a:xfrm>
              <a:off x="13006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4" name="Google Shape;54;p10"/>
            <p:cNvCxnSpPr/>
            <p:nvPr/>
          </p:nvCxnSpPr>
          <p:spPr>
            <a:xfrm>
              <a:off x="195439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" name="Google Shape;55;p10"/>
            <p:cNvCxnSpPr/>
            <p:nvPr/>
          </p:nvCxnSpPr>
          <p:spPr>
            <a:xfrm>
              <a:off x="214305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6" name="Google Shape;56;p10"/>
            <p:cNvCxnSpPr/>
            <p:nvPr/>
          </p:nvCxnSpPr>
          <p:spPr>
            <a:xfrm>
              <a:off x="279682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7" name="Google Shape;57;p10"/>
            <p:cNvCxnSpPr/>
            <p:nvPr/>
          </p:nvCxnSpPr>
          <p:spPr>
            <a:xfrm>
              <a:off x="2990753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8" name="Google Shape;58;p10"/>
            <p:cNvCxnSpPr/>
            <p:nvPr/>
          </p:nvCxnSpPr>
          <p:spPr>
            <a:xfrm>
              <a:off x="363925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59;p10"/>
            <p:cNvCxnSpPr/>
            <p:nvPr/>
          </p:nvCxnSpPr>
          <p:spPr>
            <a:xfrm>
              <a:off x="382907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60;p10"/>
            <p:cNvCxnSpPr/>
            <p:nvPr/>
          </p:nvCxnSpPr>
          <p:spPr>
            <a:xfrm>
              <a:off x="4478749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1" name="Google Shape;61;p10"/>
            <p:cNvCxnSpPr/>
            <p:nvPr/>
          </p:nvCxnSpPr>
          <p:spPr>
            <a:xfrm>
              <a:off x="467033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62;p10"/>
            <p:cNvCxnSpPr/>
            <p:nvPr/>
          </p:nvCxnSpPr>
          <p:spPr>
            <a:xfrm>
              <a:off x="53241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3" name="Google Shape;63;p10"/>
            <p:cNvCxnSpPr/>
            <p:nvPr/>
          </p:nvCxnSpPr>
          <p:spPr>
            <a:xfrm>
              <a:off x="551276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4" name="Google Shape;64;p10"/>
            <p:cNvCxnSpPr/>
            <p:nvPr/>
          </p:nvCxnSpPr>
          <p:spPr>
            <a:xfrm>
              <a:off x="61665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5" name="Google Shape;65;p10"/>
            <p:cNvCxnSpPr/>
            <p:nvPr/>
          </p:nvCxnSpPr>
          <p:spPr>
            <a:xfrm>
              <a:off x="635519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6" name="Google Shape;66;p10"/>
            <p:cNvCxnSpPr/>
            <p:nvPr/>
          </p:nvCxnSpPr>
          <p:spPr>
            <a:xfrm>
              <a:off x="700896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7" name="Google Shape;67;p10"/>
            <p:cNvCxnSpPr/>
            <p:nvPr/>
          </p:nvCxnSpPr>
          <p:spPr>
            <a:xfrm>
              <a:off x="719761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8" name="Google Shape;68;p10"/>
            <p:cNvCxnSpPr/>
            <p:nvPr/>
          </p:nvCxnSpPr>
          <p:spPr>
            <a:xfrm>
              <a:off x="785139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9" name="Google Shape;69;p10"/>
            <p:cNvCxnSpPr/>
            <p:nvPr/>
          </p:nvCxnSpPr>
          <p:spPr>
            <a:xfrm>
              <a:off x="8040049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0" name="Google Shape;70;p10"/>
            <p:cNvCxnSpPr/>
            <p:nvPr/>
          </p:nvCxnSpPr>
          <p:spPr>
            <a:xfrm>
              <a:off x="0" y="457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1" name="Google Shape;71;p10"/>
            <p:cNvCxnSpPr/>
            <p:nvPr/>
          </p:nvCxnSpPr>
          <p:spPr>
            <a:xfrm>
              <a:off x="0" y="685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2" name="Google Shape;72;p10"/>
            <p:cNvCxnSpPr/>
            <p:nvPr/>
          </p:nvCxnSpPr>
          <p:spPr>
            <a:xfrm>
              <a:off x="0" y="6178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3" name="Google Shape;73;p10"/>
            <p:cNvCxnSpPr/>
            <p:nvPr/>
          </p:nvCxnSpPr>
          <p:spPr>
            <a:xfrm>
              <a:off x="0" y="6407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4" name="Google Shape;74;p10"/>
            <p:cNvCxnSpPr/>
            <p:nvPr/>
          </p:nvCxnSpPr>
          <p:spPr>
            <a:xfrm rot="10800000">
              <a:off x="0" y="34290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75" name="Google Shape;75;p10"/>
          <p:cNvGrpSpPr/>
          <p:nvPr/>
        </p:nvGrpSpPr>
        <p:grpSpPr>
          <a:xfrm>
            <a:off x="0" y="0"/>
            <a:ext cx="9144001" cy="5143500"/>
            <a:chOff x="0" y="0"/>
            <a:chExt cx="9144001" cy="6858000"/>
          </a:xfrm>
        </p:grpSpPr>
        <p:cxnSp>
          <p:nvCxnSpPr>
            <p:cNvPr id="76" name="Google Shape;76;p10"/>
            <p:cNvCxnSpPr/>
            <p:nvPr/>
          </p:nvCxnSpPr>
          <p:spPr>
            <a:xfrm>
              <a:off x="45720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7" name="Google Shape;77;p10"/>
            <p:cNvCxnSpPr/>
            <p:nvPr/>
          </p:nvCxnSpPr>
          <p:spPr>
            <a:xfrm>
              <a:off x="868680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8" name="Google Shape;78;p10"/>
            <p:cNvCxnSpPr/>
            <p:nvPr/>
          </p:nvCxnSpPr>
          <p:spPr>
            <a:xfrm>
              <a:off x="111372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9" name="Google Shape;79;p10"/>
            <p:cNvCxnSpPr/>
            <p:nvPr/>
          </p:nvCxnSpPr>
          <p:spPr>
            <a:xfrm>
              <a:off x="13006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0" name="Google Shape;80;p10"/>
            <p:cNvCxnSpPr/>
            <p:nvPr/>
          </p:nvCxnSpPr>
          <p:spPr>
            <a:xfrm>
              <a:off x="195439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1" name="Google Shape;81;p10"/>
            <p:cNvCxnSpPr/>
            <p:nvPr/>
          </p:nvCxnSpPr>
          <p:spPr>
            <a:xfrm>
              <a:off x="214305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2" name="Google Shape;82;p10"/>
            <p:cNvCxnSpPr/>
            <p:nvPr/>
          </p:nvCxnSpPr>
          <p:spPr>
            <a:xfrm>
              <a:off x="279682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3" name="Google Shape;83;p10"/>
            <p:cNvCxnSpPr/>
            <p:nvPr/>
          </p:nvCxnSpPr>
          <p:spPr>
            <a:xfrm>
              <a:off x="2990753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4" name="Google Shape;84;p10"/>
            <p:cNvCxnSpPr/>
            <p:nvPr/>
          </p:nvCxnSpPr>
          <p:spPr>
            <a:xfrm>
              <a:off x="363925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5" name="Google Shape;85;p10"/>
            <p:cNvCxnSpPr/>
            <p:nvPr/>
          </p:nvCxnSpPr>
          <p:spPr>
            <a:xfrm>
              <a:off x="382907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6" name="Google Shape;86;p10"/>
            <p:cNvCxnSpPr/>
            <p:nvPr/>
          </p:nvCxnSpPr>
          <p:spPr>
            <a:xfrm>
              <a:off x="4478749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87;p10"/>
            <p:cNvCxnSpPr/>
            <p:nvPr/>
          </p:nvCxnSpPr>
          <p:spPr>
            <a:xfrm>
              <a:off x="467033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8" name="Google Shape;88;p10"/>
            <p:cNvCxnSpPr/>
            <p:nvPr/>
          </p:nvCxnSpPr>
          <p:spPr>
            <a:xfrm>
              <a:off x="53241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89;p10"/>
            <p:cNvCxnSpPr/>
            <p:nvPr/>
          </p:nvCxnSpPr>
          <p:spPr>
            <a:xfrm>
              <a:off x="551276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0" name="Google Shape;90;p10"/>
            <p:cNvCxnSpPr/>
            <p:nvPr/>
          </p:nvCxnSpPr>
          <p:spPr>
            <a:xfrm>
              <a:off x="61665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1" name="Google Shape;91;p10"/>
            <p:cNvCxnSpPr/>
            <p:nvPr/>
          </p:nvCxnSpPr>
          <p:spPr>
            <a:xfrm>
              <a:off x="635519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92;p10"/>
            <p:cNvCxnSpPr/>
            <p:nvPr/>
          </p:nvCxnSpPr>
          <p:spPr>
            <a:xfrm>
              <a:off x="700896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p10"/>
            <p:cNvCxnSpPr/>
            <p:nvPr/>
          </p:nvCxnSpPr>
          <p:spPr>
            <a:xfrm>
              <a:off x="719761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4" name="Google Shape;94;p10"/>
            <p:cNvCxnSpPr/>
            <p:nvPr/>
          </p:nvCxnSpPr>
          <p:spPr>
            <a:xfrm>
              <a:off x="785139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10"/>
            <p:cNvCxnSpPr/>
            <p:nvPr/>
          </p:nvCxnSpPr>
          <p:spPr>
            <a:xfrm>
              <a:off x="8040049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6" name="Google Shape;96;p10"/>
            <p:cNvCxnSpPr/>
            <p:nvPr/>
          </p:nvCxnSpPr>
          <p:spPr>
            <a:xfrm>
              <a:off x="0" y="457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97;p10"/>
            <p:cNvCxnSpPr/>
            <p:nvPr/>
          </p:nvCxnSpPr>
          <p:spPr>
            <a:xfrm>
              <a:off x="0" y="685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10"/>
            <p:cNvCxnSpPr/>
            <p:nvPr/>
          </p:nvCxnSpPr>
          <p:spPr>
            <a:xfrm>
              <a:off x="0" y="6178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10"/>
            <p:cNvCxnSpPr/>
            <p:nvPr/>
          </p:nvCxnSpPr>
          <p:spPr>
            <a:xfrm>
              <a:off x="0" y="6407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0" name="Google Shape;100;p10"/>
            <p:cNvCxnSpPr/>
            <p:nvPr/>
          </p:nvCxnSpPr>
          <p:spPr>
            <a:xfrm rot="10800000">
              <a:off x="0" y="34290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32367" y="4913334"/>
            <a:ext cx="1188173" cy="22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www.utschool.edu.vn</a:t>
            </a:r>
            <a:endParaRPr sz="8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8105115" y="4913334"/>
            <a:ext cx="665373" cy="22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Dd/mm/yy</a:t>
            </a:r>
            <a:endParaRPr sz="8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microsoft.com/office/2007/relationships/diagramDrawing" Target="../diagrams/drawing2.xml"/><Relationship Id="rId4" Type="http://schemas.openxmlformats.org/officeDocument/2006/relationships/image" Target="../media/image79.png"/><Relationship Id="rId9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28"/>
            <a:ext cx="9144000" cy="335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9985" y="-1"/>
            <a:ext cx="3344015" cy="260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 descr="[b2]_SAFIRA_FIN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738" y="3794866"/>
            <a:ext cx="1249492" cy="102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3"/>
          <p:cNvSpPr txBox="1"/>
          <p:nvPr/>
        </p:nvSpPr>
        <p:spPr>
          <a:xfrm>
            <a:off x="1861633" y="1519566"/>
            <a:ext cx="578241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GIỚI THIỆU VỀ KHANG ĐIỀN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2" descr="Pages from 20180416_KDH_AR2017_VN_CTP_View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/>
          <p:nvPr/>
        </p:nvSpPr>
        <p:spPr>
          <a:xfrm>
            <a:off x="2451100" y="3848100"/>
            <a:ext cx="6362700" cy="12954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2" descr="Pages from 20180416_KDH_AR2017_VN_CTP_View-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7047" y="3848100"/>
            <a:ext cx="42545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 descr="Pages from 20180416_KDH_AR2017_VN_CTP_View-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7947" y="3873500"/>
            <a:ext cx="2455305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>
            <a:spLocks noGrp="1"/>
          </p:cNvSpPr>
          <p:nvPr>
            <p:ph type="title"/>
          </p:nvPr>
        </p:nvSpPr>
        <p:spPr>
          <a:xfrm>
            <a:off x="443753" y="274108"/>
            <a:ext cx="446890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GIẢI THƯỞNG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 descr="Screen Shot 2018-09-18 at 8.56.50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25500"/>
            <a:ext cx="9144000" cy="43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35638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 txBox="1">
            <a:spLocks noGrp="1"/>
          </p:cNvSpPr>
          <p:nvPr>
            <p:ph type="ctrTitle"/>
          </p:nvPr>
        </p:nvSpPr>
        <p:spPr>
          <a:xfrm>
            <a:off x="1040860" y="1599497"/>
            <a:ext cx="7728148" cy="92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TỔNG QUAN DỰ ÁN CĂN HỘ SAFIRA</a:t>
            </a:r>
            <a:endParaRPr sz="32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9985" y="-1"/>
            <a:ext cx="3344015" cy="260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 descr="[b2]_SAFIRA_FIN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738" y="3794866"/>
            <a:ext cx="1249492" cy="102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/>
          <p:nvPr/>
        </p:nvSpPr>
        <p:spPr>
          <a:xfrm>
            <a:off x="59753" y="849432"/>
            <a:ext cx="1883347" cy="3947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Chủ đầu tư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Vị trí </a:t>
            </a:r>
            <a:endParaRPr/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Tổng diện tích </a:t>
            </a:r>
            <a:endParaRPr/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Quy mô 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Mật độ xây dựng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 căn hộ </a:t>
            </a:r>
            <a:endParaRPr/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Loại căn hộ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Loại hình sở hữu </a:t>
            </a:r>
            <a:endParaRPr/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Nhà thầu xây dựng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 vị tư vấn thiết kế:</a:t>
            </a:r>
            <a:endParaRPr/>
          </a:p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❑"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 vị thiết kế ý tưởng 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6"/>
          <p:cNvSpPr/>
          <p:nvPr/>
        </p:nvSpPr>
        <p:spPr>
          <a:xfrm>
            <a:off x="2097972" y="1057012"/>
            <a:ext cx="6133730" cy="37048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5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Khang Điền </a:t>
            </a:r>
            <a:endParaRPr sz="105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Mặt tiền đường N6 (lộ giới 20m) kết nối vào đường N5 (lộ giới 20m) tiếp giáp đường Võ Chí Công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Block,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Tháp, Cao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tầng,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tầng hầm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Khối tháp gần 32%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1570 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căn hộ +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TMVD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+ 1 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ngủ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ngủ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Phòng ngủ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TMDV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Duplex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Sổ hồng, sở hữu lâu dài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An Phong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Accco</a:t>
            </a:r>
            <a:b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Ong&amp;Ong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6"/>
          <p:cNvSpPr txBox="1">
            <a:spLocks noGrp="1"/>
          </p:cNvSpPr>
          <p:nvPr>
            <p:ph type="body" idx="1"/>
          </p:nvPr>
        </p:nvSpPr>
        <p:spPr>
          <a:xfrm>
            <a:off x="36985" y="674208"/>
            <a:ext cx="3745523" cy="3593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50"/>
              <a:buFont typeface="Arial"/>
              <a:buNone/>
            </a:pPr>
            <a:r>
              <a:rPr lang="en-US" sz="1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THÔNG TIN TỔNG QUAN DỰ ÁN SAFIRA</a:t>
            </a:r>
            <a:endParaRPr sz="135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5251" y="1628774"/>
            <a:ext cx="3507872" cy="306705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 txBox="1"/>
          <p:nvPr/>
        </p:nvSpPr>
        <p:spPr>
          <a:xfrm>
            <a:off x="413293" y="119701"/>
            <a:ext cx="6264323" cy="7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lang="en-US" sz="21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THÔNG TIN DỰ ÁN CĂN HỘ SAFIRA</a:t>
            </a:r>
            <a:endParaRPr/>
          </a:p>
        </p:txBody>
      </p:sp>
      <p:pic>
        <p:nvPicPr>
          <p:cNvPr id="249" name="Google Shape;24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>
            <a:spLocks noGrp="1"/>
          </p:cNvSpPr>
          <p:nvPr>
            <p:ph type="title"/>
          </p:nvPr>
        </p:nvSpPr>
        <p:spPr>
          <a:xfrm>
            <a:off x="88900" y="304080"/>
            <a:ext cx="523992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VỊ TRÍ SAFIRA</a:t>
            </a:r>
            <a:endParaRPr sz="2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28370" y="-8068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 descr="Pages from [b2]_SAFIRA_BRO_v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037" y="-8068"/>
            <a:ext cx="693896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 txBox="1"/>
          <p:nvPr/>
        </p:nvSpPr>
        <p:spPr>
          <a:xfrm>
            <a:off x="88900" y="855472"/>
            <a:ext cx="211613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Safira tọa lạc </a:t>
            </a: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mặt tiền đường N6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(lộ giới 20m) kết nối vào đường N5 (lộ giới 20m) tiếp giáp đường Võ Chí Công. Ngay góc giao cao tốc TPHCM - Long Thành – Dầu Giây.</a:t>
            </a:r>
            <a:endParaRPr/>
          </a:p>
        </p:txBody>
      </p:sp>
      <p:sp>
        <p:nvSpPr>
          <p:cNvPr id="258" name="Google Shape;258;p27"/>
          <p:cNvSpPr txBox="1"/>
          <p:nvPr/>
        </p:nvSpPr>
        <p:spPr>
          <a:xfrm>
            <a:off x="88900" y="2855883"/>
            <a:ext cx="2116137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Safira liền kề khu dân cư cao cấp Lucasta và Khu dân cư hiện hữu Mega Residence, Mega Ruby,...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 descr="180703_CAM_Mater Plan_Final cuoi cu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0" y="4416"/>
            <a:ext cx="9131300" cy="513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 txBox="1"/>
          <p:nvPr/>
        </p:nvSpPr>
        <p:spPr>
          <a:xfrm>
            <a:off x="3026337" y="2375932"/>
            <a:ext cx="9233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Tháp A</a:t>
            </a:r>
            <a:endParaRPr/>
          </a:p>
        </p:txBody>
      </p:sp>
      <p:sp>
        <p:nvSpPr>
          <p:cNvPr id="266" name="Google Shape;266;p28"/>
          <p:cNvSpPr txBox="1"/>
          <p:nvPr/>
        </p:nvSpPr>
        <p:spPr>
          <a:xfrm>
            <a:off x="5516283" y="2857669"/>
            <a:ext cx="8770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Tháp B</a:t>
            </a:r>
            <a:endParaRPr/>
          </a:p>
        </p:txBody>
      </p:sp>
      <p:sp>
        <p:nvSpPr>
          <p:cNvPr id="267" name="Google Shape;267;p28"/>
          <p:cNvSpPr txBox="1"/>
          <p:nvPr/>
        </p:nvSpPr>
        <p:spPr>
          <a:xfrm>
            <a:off x="5516283" y="1121717"/>
            <a:ext cx="96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Tháp C</a:t>
            </a:r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3705412" y="613886"/>
            <a:ext cx="12072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Tháp D</a:t>
            </a:r>
            <a:endParaRPr/>
          </a:p>
        </p:txBody>
      </p:sp>
      <p:sp>
        <p:nvSpPr>
          <p:cNvPr id="269" name="Google Shape;269;p28"/>
          <p:cNvSpPr txBox="1"/>
          <p:nvPr/>
        </p:nvSpPr>
        <p:spPr>
          <a:xfrm rot="1448937">
            <a:off x="1938508" y="3581762"/>
            <a:ext cx="18819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Đường N5 (20m)</a:t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 rot="-3077869">
            <a:off x="1574870" y="2225804"/>
            <a:ext cx="18819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Đường N6 (20m)</a:t>
            </a:r>
            <a:endParaRPr/>
          </a:p>
        </p:txBody>
      </p:sp>
      <p:sp>
        <p:nvSpPr>
          <p:cNvPr id="271" name="Google Shape;271;p28"/>
          <p:cNvSpPr txBox="1"/>
          <p:nvPr/>
        </p:nvSpPr>
        <p:spPr>
          <a:xfrm rot="-3077869">
            <a:off x="879723" y="1875917"/>
            <a:ext cx="22604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Đường Võ Chí Công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283848"/>
            <a:ext cx="9144000" cy="388930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5"/>
          <p:cNvSpPr/>
          <p:nvPr/>
        </p:nvSpPr>
        <p:spPr>
          <a:xfrm>
            <a:off x="76029" y="106888"/>
            <a:ext cx="48289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SAFIRA – NHỮNG TÍNH NĂNG VƯỢT TRỘI</a:t>
            </a:r>
            <a:endParaRPr sz="1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5"/>
          <p:cNvSpPr/>
          <p:nvPr/>
        </p:nvSpPr>
        <p:spPr>
          <a:xfrm>
            <a:off x="76029" y="650639"/>
            <a:ext cx="320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GIA TĂNG CHẤT LƯỢNG TIỆN ÍCH </a:t>
            </a:r>
            <a:endParaRPr sz="1400" b="1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5"/>
          <p:cNvSpPr/>
          <p:nvPr/>
        </p:nvSpPr>
        <p:spPr>
          <a:xfrm>
            <a:off x="76029" y="888508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CẤU TRÚC CĂN HỘ THÔNG MINH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6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4634753" cy="55139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TIỆN ÍCH CĂN HỘ SAFIRA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6"/>
          <p:cNvSpPr/>
          <p:nvPr/>
        </p:nvSpPr>
        <p:spPr>
          <a:xfrm>
            <a:off x="243193" y="578884"/>
            <a:ext cx="64007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Dự án </a:t>
            </a:r>
            <a:r>
              <a:rPr lang="en-US" sz="1800" b="1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52 </a:t>
            </a:r>
            <a:r>
              <a:rPr lang="en-US" sz="1800" b="1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tiện</a:t>
            </a: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ích</a:t>
            </a: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800" b="1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Vô</a:t>
            </a: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vàn</a:t>
            </a: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trải</a:t>
            </a:r>
            <a:r>
              <a:rPr lang="en-US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nghiệm</a:t>
            </a:r>
            <a:endParaRPr sz="1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tiện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ích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nổi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bật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➢"/>
            </a:pP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xanh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khu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ven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sông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khoảng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mtClean="0">
                <a:solidFill>
                  <a:srgbClr val="002060"/>
                </a:solidFill>
              </a:rPr>
              <a:t>6</a:t>
            </a:r>
            <a:r>
              <a:rPr lang="en-US" sz="140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.500m2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➢"/>
            </a:pP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Hồ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bơi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khoảng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1.000m2)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➢"/>
            </a:pP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Minimart (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khoảng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650m2)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➢"/>
            </a:pP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Gym (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khoảng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400m2)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➢"/>
            </a:pP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cộng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khoảng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950m2)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➢"/>
            </a:pP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trẻ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40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khoảng</a:t>
            </a:r>
            <a:r>
              <a:rPr lang="en-US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1450m2)</a:t>
            </a:r>
            <a:endParaRPr/>
          </a:p>
        </p:txBody>
      </p:sp>
      <p:pic>
        <p:nvPicPr>
          <p:cNvPr id="381" name="Google Shape;38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6593" y="1517506"/>
            <a:ext cx="3297677" cy="198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6594" y="3504168"/>
            <a:ext cx="3297676" cy="16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504168"/>
            <a:ext cx="2976663" cy="16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6664" y="3504168"/>
            <a:ext cx="2859929" cy="16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7"/>
          <p:cNvSpPr txBox="1">
            <a:spLocks noGrp="1"/>
          </p:cNvSpPr>
          <p:nvPr>
            <p:ph type="title"/>
          </p:nvPr>
        </p:nvSpPr>
        <p:spPr>
          <a:xfrm>
            <a:off x="137424" y="96665"/>
            <a:ext cx="4846700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Lato"/>
              <a:buNone/>
            </a:pPr>
            <a:r>
              <a:rPr lang="en-US" sz="20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VỊ TRÍ ĐẮT GIÁ – DI CHUYỂN DỄ DÀNG</a:t>
            </a:r>
            <a:endParaRPr sz="200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1" name="Google Shape;39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58" y="1617"/>
            <a:ext cx="9147057" cy="514188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7"/>
          <p:cNvSpPr/>
          <p:nvPr/>
        </p:nvSpPr>
        <p:spPr>
          <a:xfrm>
            <a:off x="2486025" y="3676269"/>
            <a:ext cx="109728" cy="1158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7"/>
          <p:cNvSpPr/>
          <p:nvPr/>
        </p:nvSpPr>
        <p:spPr>
          <a:xfrm>
            <a:off x="2420156" y="3626459"/>
            <a:ext cx="218269" cy="21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37"/>
          <p:cNvSpPr/>
          <p:nvPr/>
        </p:nvSpPr>
        <p:spPr>
          <a:xfrm>
            <a:off x="2480944" y="3789552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7"/>
          <p:cNvSpPr/>
          <p:nvPr/>
        </p:nvSpPr>
        <p:spPr>
          <a:xfrm>
            <a:off x="2420156" y="3733139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7" name="Google Shape;397;p37"/>
          <p:cNvSpPr/>
          <p:nvPr/>
        </p:nvSpPr>
        <p:spPr>
          <a:xfrm>
            <a:off x="2480944" y="3999788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7"/>
          <p:cNvSpPr/>
          <p:nvPr/>
        </p:nvSpPr>
        <p:spPr>
          <a:xfrm>
            <a:off x="2420156" y="3943375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p37"/>
          <p:cNvSpPr/>
          <p:nvPr/>
        </p:nvSpPr>
        <p:spPr>
          <a:xfrm>
            <a:off x="3422820" y="4056201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7"/>
          <p:cNvSpPr/>
          <p:nvPr/>
        </p:nvSpPr>
        <p:spPr>
          <a:xfrm>
            <a:off x="3362032" y="3999788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37"/>
          <p:cNvSpPr/>
          <p:nvPr/>
        </p:nvSpPr>
        <p:spPr>
          <a:xfrm>
            <a:off x="5175884" y="4039793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7"/>
          <p:cNvSpPr/>
          <p:nvPr/>
        </p:nvSpPr>
        <p:spPr>
          <a:xfrm>
            <a:off x="5115096" y="3983380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p37"/>
          <p:cNvSpPr/>
          <p:nvPr/>
        </p:nvSpPr>
        <p:spPr>
          <a:xfrm>
            <a:off x="4718684" y="2650413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7"/>
          <p:cNvSpPr/>
          <p:nvPr/>
        </p:nvSpPr>
        <p:spPr>
          <a:xfrm>
            <a:off x="4657896" y="2594000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37"/>
          <p:cNvSpPr/>
          <p:nvPr/>
        </p:nvSpPr>
        <p:spPr>
          <a:xfrm>
            <a:off x="4170044" y="1723313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7"/>
          <p:cNvSpPr/>
          <p:nvPr/>
        </p:nvSpPr>
        <p:spPr>
          <a:xfrm>
            <a:off x="4109256" y="1666900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37"/>
          <p:cNvSpPr/>
          <p:nvPr/>
        </p:nvSpPr>
        <p:spPr>
          <a:xfrm>
            <a:off x="3756024" y="2340533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7"/>
          <p:cNvSpPr/>
          <p:nvPr/>
        </p:nvSpPr>
        <p:spPr>
          <a:xfrm>
            <a:off x="3695236" y="2284120"/>
            <a:ext cx="21636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3`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p37"/>
          <p:cNvSpPr/>
          <p:nvPr/>
        </p:nvSpPr>
        <p:spPr>
          <a:xfrm>
            <a:off x="3121024" y="2967913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7"/>
          <p:cNvSpPr/>
          <p:nvPr/>
        </p:nvSpPr>
        <p:spPr>
          <a:xfrm>
            <a:off x="3060236" y="2911500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1" name="Google Shape;411;p37"/>
          <p:cNvSpPr/>
          <p:nvPr/>
        </p:nvSpPr>
        <p:spPr>
          <a:xfrm>
            <a:off x="5559886" y="3348913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7"/>
          <p:cNvSpPr/>
          <p:nvPr/>
        </p:nvSpPr>
        <p:spPr>
          <a:xfrm>
            <a:off x="5499098" y="3292500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2863676" y="2650413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7"/>
          <p:cNvSpPr/>
          <p:nvPr/>
        </p:nvSpPr>
        <p:spPr>
          <a:xfrm>
            <a:off x="2802888" y="2594000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5" name="Google Shape;415;p37"/>
          <p:cNvSpPr/>
          <p:nvPr/>
        </p:nvSpPr>
        <p:spPr>
          <a:xfrm>
            <a:off x="2658571" y="4198824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7"/>
          <p:cNvSpPr/>
          <p:nvPr/>
        </p:nvSpPr>
        <p:spPr>
          <a:xfrm>
            <a:off x="2597783" y="4142411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7" name="Google Shape;417;p37"/>
          <p:cNvSpPr/>
          <p:nvPr/>
        </p:nvSpPr>
        <p:spPr>
          <a:xfrm>
            <a:off x="3438755" y="4188004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7"/>
          <p:cNvSpPr/>
          <p:nvPr/>
        </p:nvSpPr>
        <p:spPr>
          <a:xfrm>
            <a:off x="3377967" y="4131591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5191007" y="4333725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7"/>
          <p:cNvSpPr/>
          <p:nvPr/>
        </p:nvSpPr>
        <p:spPr>
          <a:xfrm>
            <a:off x="5130219" y="4277312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1" name="Google Shape;421;p37"/>
          <p:cNvSpPr/>
          <p:nvPr/>
        </p:nvSpPr>
        <p:spPr>
          <a:xfrm>
            <a:off x="5700970" y="3478966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7"/>
          <p:cNvSpPr/>
          <p:nvPr/>
        </p:nvSpPr>
        <p:spPr>
          <a:xfrm>
            <a:off x="5640182" y="3422553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p37"/>
          <p:cNvSpPr/>
          <p:nvPr/>
        </p:nvSpPr>
        <p:spPr>
          <a:xfrm>
            <a:off x="4977587" y="2478251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7"/>
          <p:cNvSpPr/>
          <p:nvPr/>
        </p:nvSpPr>
        <p:spPr>
          <a:xfrm>
            <a:off x="4916799" y="2421838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37"/>
          <p:cNvSpPr/>
          <p:nvPr/>
        </p:nvSpPr>
        <p:spPr>
          <a:xfrm>
            <a:off x="4323045" y="1616506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7"/>
          <p:cNvSpPr/>
          <p:nvPr/>
        </p:nvSpPr>
        <p:spPr>
          <a:xfrm>
            <a:off x="4262257" y="1560093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7"/>
          <p:cNvSpPr/>
          <p:nvPr/>
        </p:nvSpPr>
        <p:spPr>
          <a:xfrm>
            <a:off x="3542835" y="2085057"/>
            <a:ext cx="120015" cy="106807"/>
          </a:xfrm>
          <a:prstGeom prst="ellipse">
            <a:avLst/>
          </a:prstGeom>
          <a:solidFill>
            <a:srgbClr val="7EA9CA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7"/>
          <p:cNvSpPr/>
          <p:nvPr/>
        </p:nvSpPr>
        <p:spPr>
          <a:xfrm>
            <a:off x="3482047" y="2028644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37"/>
          <p:cNvSpPr/>
          <p:nvPr/>
        </p:nvSpPr>
        <p:spPr>
          <a:xfrm>
            <a:off x="3915409" y="1754859"/>
            <a:ext cx="120015" cy="106807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7"/>
          <p:cNvSpPr/>
          <p:nvPr/>
        </p:nvSpPr>
        <p:spPr>
          <a:xfrm>
            <a:off x="3854621" y="1698446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1" name="Google Shape;431;p37"/>
          <p:cNvSpPr/>
          <p:nvPr/>
        </p:nvSpPr>
        <p:spPr>
          <a:xfrm>
            <a:off x="3510519" y="1803393"/>
            <a:ext cx="120015" cy="106807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7"/>
          <p:cNvSpPr/>
          <p:nvPr/>
        </p:nvSpPr>
        <p:spPr>
          <a:xfrm>
            <a:off x="3449731" y="1746980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37"/>
          <p:cNvSpPr/>
          <p:nvPr/>
        </p:nvSpPr>
        <p:spPr>
          <a:xfrm>
            <a:off x="4478620" y="541250"/>
            <a:ext cx="120015" cy="106807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7"/>
          <p:cNvSpPr/>
          <p:nvPr/>
        </p:nvSpPr>
        <p:spPr>
          <a:xfrm>
            <a:off x="4417832" y="484837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37"/>
          <p:cNvSpPr/>
          <p:nvPr/>
        </p:nvSpPr>
        <p:spPr>
          <a:xfrm>
            <a:off x="3349279" y="1978250"/>
            <a:ext cx="120015" cy="106807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7"/>
          <p:cNvSpPr/>
          <p:nvPr/>
        </p:nvSpPr>
        <p:spPr>
          <a:xfrm>
            <a:off x="3288491" y="1921837"/>
            <a:ext cx="2163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37"/>
          <p:cNvSpPr/>
          <p:nvPr/>
        </p:nvSpPr>
        <p:spPr>
          <a:xfrm>
            <a:off x="1594089" y="3049201"/>
            <a:ext cx="120015" cy="120719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7"/>
          <p:cNvSpPr/>
          <p:nvPr/>
        </p:nvSpPr>
        <p:spPr>
          <a:xfrm>
            <a:off x="1502536" y="3001838"/>
            <a:ext cx="30311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11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37"/>
          <p:cNvSpPr/>
          <p:nvPr/>
        </p:nvSpPr>
        <p:spPr>
          <a:xfrm>
            <a:off x="1940799" y="3692324"/>
            <a:ext cx="120015" cy="127836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7"/>
          <p:cNvSpPr/>
          <p:nvPr/>
        </p:nvSpPr>
        <p:spPr>
          <a:xfrm>
            <a:off x="1840326" y="3648520"/>
            <a:ext cx="37874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17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37"/>
          <p:cNvSpPr/>
          <p:nvPr/>
        </p:nvSpPr>
        <p:spPr>
          <a:xfrm>
            <a:off x="2983692" y="2299901"/>
            <a:ext cx="119554" cy="121937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7"/>
          <p:cNvSpPr/>
          <p:nvPr/>
        </p:nvSpPr>
        <p:spPr>
          <a:xfrm>
            <a:off x="2886156" y="2249161"/>
            <a:ext cx="3327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18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7"/>
          <p:cNvSpPr/>
          <p:nvPr/>
        </p:nvSpPr>
        <p:spPr>
          <a:xfrm>
            <a:off x="4170505" y="4440532"/>
            <a:ext cx="119554" cy="121937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7"/>
          <p:cNvSpPr/>
          <p:nvPr/>
        </p:nvSpPr>
        <p:spPr>
          <a:xfrm>
            <a:off x="4063680" y="4393778"/>
            <a:ext cx="3327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18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37"/>
          <p:cNvSpPr/>
          <p:nvPr/>
        </p:nvSpPr>
        <p:spPr>
          <a:xfrm>
            <a:off x="2501090" y="3225583"/>
            <a:ext cx="120015" cy="106807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7"/>
          <p:cNvSpPr/>
          <p:nvPr/>
        </p:nvSpPr>
        <p:spPr>
          <a:xfrm>
            <a:off x="2413632" y="3169170"/>
            <a:ext cx="36258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27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37"/>
          <p:cNvSpPr/>
          <p:nvPr/>
        </p:nvSpPr>
        <p:spPr>
          <a:xfrm>
            <a:off x="5459729" y="3733792"/>
            <a:ext cx="120015" cy="107069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7"/>
          <p:cNvSpPr/>
          <p:nvPr/>
        </p:nvSpPr>
        <p:spPr>
          <a:xfrm>
            <a:off x="5369442" y="3677379"/>
            <a:ext cx="36887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28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9" name="Google Shape;449;p37"/>
          <p:cNvSpPr/>
          <p:nvPr/>
        </p:nvSpPr>
        <p:spPr>
          <a:xfrm>
            <a:off x="2663651" y="3502868"/>
            <a:ext cx="120015" cy="106807"/>
          </a:xfrm>
          <a:prstGeom prst="ellipse">
            <a:avLst/>
          </a:prstGeom>
          <a:solidFill>
            <a:srgbClr val="E6331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7"/>
          <p:cNvSpPr/>
          <p:nvPr/>
        </p:nvSpPr>
        <p:spPr>
          <a:xfrm>
            <a:off x="2573655" y="3446455"/>
            <a:ext cx="3620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2F2F2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800">
              <a:solidFill>
                <a:srgbClr val="F2F2F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51" name="Google Shape;451;p37"/>
          <p:cNvCxnSpPr/>
          <p:nvPr/>
        </p:nvCxnSpPr>
        <p:spPr>
          <a:xfrm rot="10800000" flipH="1">
            <a:off x="2886156" y="2164080"/>
            <a:ext cx="1284349" cy="1220534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2" name="Google Shape;452;p37"/>
          <p:cNvCxnSpPr/>
          <p:nvPr/>
        </p:nvCxnSpPr>
        <p:spPr>
          <a:xfrm rot="10800000" flipH="1">
            <a:off x="2932393" y="4022332"/>
            <a:ext cx="1577758" cy="5663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3" name="Google Shape;453;p37"/>
          <p:cNvSpPr/>
          <p:nvPr/>
        </p:nvSpPr>
        <p:spPr>
          <a:xfrm>
            <a:off x="2812378" y="3315746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7"/>
          <p:cNvSpPr/>
          <p:nvPr/>
        </p:nvSpPr>
        <p:spPr>
          <a:xfrm flipH="1">
            <a:off x="2749012" y="3264540"/>
            <a:ext cx="35005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32`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5" name="Google Shape;455;p37"/>
          <p:cNvSpPr/>
          <p:nvPr/>
        </p:nvSpPr>
        <p:spPr>
          <a:xfrm>
            <a:off x="2841992" y="3968928"/>
            <a:ext cx="120015" cy="10680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7"/>
          <p:cNvSpPr/>
          <p:nvPr/>
        </p:nvSpPr>
        <p:spPr>
          <a:xfrm flipH="1">
            <a:off x="2760659" y="3914085"/>
            <a:ext cx="35005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F739B"/>
                </a:solidFill>
                <a:latin typeface="Lato"/>
                <a:ea typeface="Lato"/>
                <a:cs typeface="Lato"/>
                <a:sym typeface="Lato"/>
              </a:rPr>
              <a:t>32`</a:t>
            </a:r>
            <a:endParaRPr sz="800">
              <a:solidFill>
                <a:srgbClr val="3F739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37"/>
          <p:cNvSpPr/>
          <p:nvPr/>
        </p:nvSpPr>
        <p:spPr>
          <a:xfrm>
            <a:off x="5073154" y="2965818"/>
            <a:ext cx="120015" cy="106807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7"/>
          <p:cNvSpPr/>
          <p:nvPr/>
        </p:nvSpPr>
        <p:spPr>
          <a:xfrm>
            <a:off x="4977587" y="2911499"/>
            <a:ext cx="304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33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Google Shape;459;p37"/>
          <p:cNvSpPr/>
          <p:nvPr/>
        </p:nvSpPr>
        <p:spPr>
          <a:xfrm>
            <a:off x="4574187" y="3096260"/>
            <a:ext cx="120015" cy="113525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7"/>
          <p:cNvSpPr/>
          <p:nvPr/>
        </p:nvSpPr>
        <p:spPr>
          <a:xfrm>
            <a:off x="4481794" y="3041581"/>
            <a:ext cx="304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34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p37"/>
          <p:cNvSpPr/>
          <p:nvPr/>
        </p:nvSpPr>
        <p:spPr>
          <a:xfrm>
            <a:off x="4224570" y="2838089"/>
            <a:ext cx="120015" cy="113525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7"/>
          <p:cNvSpPr/>
          <p:nvPr/>
        </p:nvSpPr>
        <p:spPr>
          <a:xfrm>
            <a:off x="4135896" y="2784593"/>
            <a:ext cx="304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35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3" name="Google Shape;463;p37"/>
          <p:cNvSpPr/>
          <p:nvPr/>
        </p:nvSpPr>
        <p:spPr>
          <a:xfrm>
            <a:off x="3234019" y="3618839"/>
            <a:ext cx="120015" cy="113525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7"/>
          <p:cNvSpPr/>
          <p:nvPr/>
        </p:nvSpPr>
        <p:spPr>
          <a:xfrm>
            <a:off x="3142181" y="3569657"/>
            <a:ext cx="304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36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5" name="Google Shape;465;p37"/>
          <p:cNvSpPr/>
          <p:nvPr/>
        </p:nvSpPr>
        <p:spPr>
          <a:xfrm>
            <a:off x="4126403" y="2996678"/>
            <a:ext cx="120015" cy="113525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7"/>
          <p:cNvSpPr/>
          <p:nvPr/>
        </p:nvSpPr>
        <p:spPr>
          <a:xfrm>
            <a:off x="4030410" y="2952139"/>
            <a:ext cx="33987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37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7" name="Google Shape;467;p37"/>
          <p:cNvSpPr/>
          <p:nvPr/>
        </p:nvSpPr>
        <p:spPr>
          <a:xfrm>
            <a:off x="3474315" y="3110203"/>
            <a:ext cx="120015" cy="113525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7"/>
          <p:cNvSpPr/>
          <p:nvPr/>
        </p:nvSpPr>
        <p:spPr>
          <a:xfrm>
            <a:off x="3386433" y="3056526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38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9" name="Google Shape;469;p37"/>
          <p:cNvSpPr/>
          <p:nvPr/>
        </p:nvSpPr>
        <p:spPr>
          <a:xfrm>
            <a:off x="4208138" y="3087121"/>
            <a:ext cx="120015" cy="113525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7"/>
          <p:cNvSpPr/>
          <p:nvPr/>
        </p:nvSpPr>
        <p:spPr>
          <a:xfrm>
            <a:off x="4116290" y="3025290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39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p37"/>
          <p:cNvSpPr/>
          <p:nvPr/>
        </p:nvSpPr>
        <p:spPr>
          <a:xfrm>
            <a:off x="4360538" y="1753423"/>
            <a:ext cx="120015" cy="113525"/>
          </a:xfrm>
          <a:prstGeom prst="ellipse">
            <a:avLst/>
          </a:prstGeom>
          <a:solidFill>
            <a:srgbClr val="3F739B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7"/>
          <p:cNvSpPr/>
          <p:nvPr/>
        </p:nvSpPr>
        <p:spPr>
          <a:xfrm>
            <a:off x="4268690" y="1691592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p37"/>
          <p:cNvSpPr/>
          <p:nvPr/>
        </p:nvSpPr>
        <p:spPr>
          <a:xfrm>
            <a:off x="4874259" y="3692324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7"/>
          <p:cNvSpPr/>
          <p:nvPr/>
        </p:nvSpPr>
        <p:spPr>
          <a:xfrm>
            <a:off x="4782411" y="3640018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41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5" name="Google Shape;475;p37"/>
          <p:cNvSpPr/>
          <p:nvPr/>
        </p:nvSpPr>
        <p:spPr>
          <a:xfrm>
            <a:off x="4537421" y="3644368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7"/>
          <p:cNvSpPr/>
          <p:nvPr/>
        </p:nvSpPr>
        <p:spPr>
          <a:xfrm>
            <a:off x="4445573" y="3592062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42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7" name="Google Shape;477;p37"/>
          <p:cNvSpPr/>
          <p:nvPr/>
        </p:nvSpPr>
        <p:spPr>
          <a:xfrm>
            <a:off x="3929064" y="3684014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7"/>
          <p:cNvSpPr/>
          <p:nvPr/>
        </p:nvSpPr>
        <p:spPr>
          <a:xfrm>
            <a:off x="3837216" y="3631708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43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9" name="Google Shape;479;p37"/>
          <p:cNvSpPr/>
          <p:nvPr/>
        </p:nvSpPr>
        <p:spPr>
          <a:xfrm>
            <a:off x="4143398" y="3364846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7"/>
          <p:cNvSpPr/>
          <p:nvPr/>
        </p:nvSpPr>
        <p:spPr>
          <a:xfrm>
            <a:off x="4051550" y="3312540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44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1" name="Google Shape;481;p37"/>
          <p:cNvSpPr/>
          <p:nvPr/>
        </p:nvSpPr>
        <p:spPr>
          <a:xfrm>
            <a:off x="5886507" y="2122875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7"/>
          <p:cNvSpPr/>
          <p:nvPr/>
        </p:nvSpPr>
        <p:spPr>
          <a:xfrm>
            <a:off x="5794659" y="2070569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45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3" name="Google Shape;483;p37"/>
          <p:cNvSpPr/>
          <p:nvPr/>
        </p:nvSpPr>
        <p:spPr>
          <a:xfrm>
            <a:off x="5993391" y="2336426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7"/>
          <p:cNvSpPr/>
          <p:nvPr/>
        </p:nvSpPr>
        <p:spPr>
          <a:xfrm>
            <a:off x="5901543" y="2284120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p37"/>
          <p:cNvSpPr/>
          <p:nvPr/>
        </p:nvSpPr>
        <p:spPr>
          <a:xfrm>
            <a:off x="3678201" y="2854952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7"/>
          <p:cNvSpPr/>
          <p:nvPr/>
        </p:nvSpPr>
        <p:spPr>
          <a:xfrm>
            <a:off x="3586353" y="2802646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51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37"/>
          <p:cNvSpPr/>
          <p:nvPr/>
        </p:nvSpPr>
        <p:spPr>
          <a:xfrm>
            <a:off x="3857065" y="2729357"/>
            <a:ext cx="120015" cy="113525"/>
          </a:xfrm>
          <a:prstGeom prst="ellipse">
            <a:avLst/>
          </a:prstGeom>
          <a:solidFill>
            <a:srgbClr val="53E8EF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7"/>
          <p:cNvSpPr/>
          <p:nvPr/>
        </p:nvSpPr>
        <p:spPr>
          <a:xfrm>
            <a:off x="3765217" y="2677051"/>
            <a:ext cx="304082" cy="22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52</a:t>
            </a:r>
            <a:endParaRPr sz="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p37"/>
          <p:cNvSpPr txBox="1"/>
          <p:nvPr/>
        </p:nvSpPr>
        <p:spPr>
          <a:xfrm>
            <a:off x="2767657" y="4776830"/>
            <a:ext cx="4846700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BẰNG TỔNG THỂ TẦNG 1</a:t>
            </a:r>
            <a:endParaRPr sz="2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7413"/>
            <a:ext cx="6322617" cy="506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8"/>
          <p:cNvSpPr txBox="1">
            <a:spLocks noGrp="1"/>
          </p:cNvSpPr>
          <p:nvPr>
            <p:ph type="title"/>
          </p:nvPr>
        </p:nvSpPr>
        <p:spPr>
          <a:xfrm>
            <a:off x="5939072" y="4601800"/>
            <a:ext cx="4846700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MẶT BẰNG TỔNG THỂ</a:t>
            </a:r>
            <a:endParaRPr sz="2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8"/>
          <p:cNvSpPr txBox="1"/>
          <p:nvPr/>
        </p:nvSpPr>
        <p:spPr>
          <a:xfrm rot="-5400000">
            <a:off x="2160860" y="3329817"/>
            <a:ext cx="1037846" cy="30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Lato"/>
              <a:buNone/>
            </a:pPr>
            <a:r>
              <a:rPr lang="en-US" sz="14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BLOCK  A2</a:t>
            </a:r>
            <a:endParaRPr sz="14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p38"/>
          <p:cNvSpPr txBox="1"/>
          <p:nvPr/>
        </p:nvSpPr>
        <p:spPr>
          <a:xfrm>
            <a:off x="2797310" y="3670539"/>
            <a:ext cx="1037846" cy="30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Lato"/>
              <a:buNone/>
            </a:pPr>
            <a:r>
              <a:rPr lang="en-US" sz="14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BLOCK  A1</a:t>
            </a:r>
            <a:endParaRPr sz="14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9" name="Google Shape;499;p38"/>
          <p:cNvSpPr txBox="1"/>
          <p:nvPr/>
        </p:nvSpPr>
        <p:spPr>
          <a:xfrm rot="-2764450">
            <a:off x="4516290" y="3518581"/>
            <a:ext cx="1037846" cy="30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Lato"/>
              <a:buNone/>
            </a:pPr>
            <a:r>
              <a:rPr lang="en-US" sz="14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BLOCK  B</a:t>
            </a:r>
            <a:endParaRPr sz="14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0" name="Google Shape;500;p38"/>
          <p:cNvSpPr txBox="1"/>
          <p:nvPr/>
        </p:nvSpPr>
        <p:spPr>
          <a:xfrm rot="-2583107">
            <a:off x="2756841" y="2345605"/>
            <a:ext cx="1037846" cy="30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Lato"/>
              <a:buNone/>
            </a:pPr>
            <a:r>
              <a:rPr lang="en-US" sz="14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BLOCK  D2</a:t>
            </a:r>
            <a:endParaRPr sz="14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1" name="Google Shape;501;p38"/>
          <p:cNvSpPr txBox="1"/>
          <p:nvPr/>
        </p:nvSpPr>
        <p:spPr>
          <a:xfrm rot="-2583107">
            <a:off x="2761320" y="1814579"/>
            <a:ext cx="1037846" cy="30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Lato"/>
              <a:buNone/>
            </a:pPr>
            <a:r>
              <a:rPr lang="en-US" sz="14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BLOCK  D1</a:t>
            </a:r>
            <a:endParaRPr sz="14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2" name="Google Shape;502;p38"/>
          <p:cNvSpPr txBox="1"/>
          <p:nvPr/>
        </p:nvSpPr>
        <p:spPr>
          <a:xfrm rot="2666618">
            <a:off x="3863180" y="1662047"/>
            <a:ext cx="1037846" cy="30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Lato"/>
              <a:buNone/>
            </a:pPr>
            <a:r>
              <a:rPr lang="en-US" sz="14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BLOCK  C2</a:t>
            </a:r>
            <a:endParaRPr sz="14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38"/>
          <p:cNvSpPr txBox="1"/>
          <p:nvPr/>
        </p:nvSpPr>
        <p:spPr>
          <a:xfrm rot="2666618">
            <a:off x="3938543" y="2291194"/>
            <a:ext cx="1021991" cy="41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Lato"/>
              <a:buNone/>
            </a:pPr>
            <a:r>
              <a:rPr lang="en-US" sz="14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BLOCK  C1</a:t>
            </a:r>
            <a:endParaRPr sz="14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4" name="Google Shape;504;p38"/>
          <p:cNvSpPr/>
          <p:nvPr/>
        </p:nvSpPr>
        <p:spPr>
          <a:xfrm>
            <a:off x="5872451" y="4181229"/>
            <a:ext cx="24881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MẬT ĐỘ KHỐI THÁP ~ 32%</a:t>
            </a:r>
            <a:endParaRPr sz="1400" b="1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4"/>
          <p:cNvSpPr/>
          <p:nvPr/>
        </p:nvSpPr>
        <p:spPr>
          <a:xfrm>
            <a:off x="1358871" y="1535289"/>
            <a:ext cx="6815667" cy="28645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37F0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TỰ HÀO LÀ ĐƠN VỊ </a:t>
            </a:r>
            <a:r>
              <a:rPr lang="en-US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BẤT ĐỘNG SẢN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TIÊN PHONG </a:t>
            </a:r>
            <a:r>
              <a:rPr lang="en-US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PHÁT TRIỂN </a:t>
            </a: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 </a:t>
            </a:r>
            <a:r>
              <a:rPr lang="en-US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XÂY DỰNG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THÀNH CÔNG </a:t>
            </a: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NHIỀU DỰ ÁN TẠI </a:t>
            </a:r>
            <a:r>
              <a:rPr lang="en-US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QUẬN 9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4" descr="1. Khang Điền nga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6800" y="88901"/>
            <a:ext cx="45974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63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9"/>
          <p:cNvSpPr txBox="1">
            <a:spLocks noGrp="1"/>
          </p:cNvSpPr>
          <p:nvPr>
            <p:ph type="title"/>
          </p:nvPr>
        </p:nvSpPr>
        <p:spPr>
          <a:xfrm>
            <a:off x="2148650" y="4762570"/>
            <a:ext cx="4846700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BẰNG TỔNG THỂ TẦNG 2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22943" y="14171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6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0"/>
          <p:cNvSpPr txBox="1">
            <a:spLocks noGrp="1"/>
          </p:cNvSpPr>
          <p:nvPr>
            <p:ph type="title"/>
          </p:nvPr>
        </p:nvSpPr>
        <p:spPr>
          <a:xfrm>
            <a:off x="5048697" y="676744"/>
            <a:ext cx="31107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BẰNG TẦNG 4 - </a:t>
            </a:r>
            <a:r>
              <a:rPr lang="en-US" sz="2000">
                <a:solidFill>
                  <a:srgbClr val="002060"/>
                </a:solidFill>
              </a:rPr>
              <a:t>8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0"/>
          <p:cNvSpPr txBox="1"/>
          <p:nvPr/>
        </p:nvSpPr>
        <p:spPr>
          <a:xfrm>
            <a:off x="4942017" y="3099904"/>
            <a:ext cx="26247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BẰNG TẦNG </a:t>
            </a:r>
            <a:r>
              <a:rPr lang="en-US" sz="2000" b="1">
                <a:solidFill>
                  <a:srgbClr val="002060"/>
                </a:solidFill>
              </a:rPr>
              <a:t>9</a:t>
            </a:r>
            <a:endParaRPr sz="2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0"/>
          <p:cNvSpPr txBox="1"/>
          <p:nvPr/>
        </p:nvSpPr>
        <p:spPr>
          <a:xfrm>
            <a:off x="6751848" y="4580620"/>
            <a:ext cx="26247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BLOCK </a:t>
            </a:r>
            <a:r>
              <a:rPr lang="en-US" sz="4000" b="1">
                <a:solidFill>
                  <a:srgbClr val="002060"/>
                </a:solidFill>
              </a:rPr>
              <a:t>A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76200"/>
            <a:ext cx="4841459" cy="28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" y="2947500"/>
            <a:ext cx="3519426" cy="203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6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1"/>
          <p:cNvSpPr txBox="1">
            <a:spLocks noGrp="1"/>
          </p:cNvSpPr>
          <p:nvPr>
            <p:ph type="title"/>
          </p:nvPr>
        </p:nvSpPr>
        <p:spPr>
          <a:xfrm>
            <a:off x="4942017" y="673044"/>
            <a:ext cx="31656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BẰNG TẦNG </a:t>
            </a:r>
            <a:r>
              <a:rPr lang="en-US" sz="2000">
                <a:solidFill>
                  <a:srgbClr val="002060"/>
                </a:solidFill>
              </a:rPr>
              <a:t>10</a:t>
            </a: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- 21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1"/>
          <p:cNvSpPr txBox="1"/>
          <p:nvPr/>
        </p:nvSpPr>
        <p:spPr>
          <a:xfrm>
            <a:off x="6683754" y="4460377"/>
            <a:ext cx="26247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BLOCK </a:t>
            </a:r>
            <a:r>
              <a:rPr lang="en-US" sz="4000" b="1">
                <a:solidFill>
                  <a:srgbClr val="002060"/>
                </a:solidFill>
              </a:rPr>
              <a:t>A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" y="995850"/>
            <a:ext cx="6811016" cy="31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2"/>
          <p:cNvSpPr txBox="1">
            <a:spLocks noGrp="1"/>
          </p:cNvSpPr>
          <p:nvPr>
            <p:ph type="body" idx="3"/>
          </p:nvPr>
        </p:nvSpPr>
        <p:spPr>
          <a:xfrm>
            <a:off x="2286002" y="4568710"/>
            <a:ext cx="5754000" cy="33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100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536" name="Google Shape;536;p42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3550500" cy="55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n-lt"/>
              </a:rPr>
              <a:t>ĐẶC ĐIỂM BLOCK A</a:t>
            </a:r>
            <a:endParaRPr>
              <a:latin typeface="+mn-lt"/>
            </a:endParaRPr>
          </a:p>
        </p:txBody>
      </p:sp>
      <p:sp>
        <p:nvSpPr>
          <p:cNvPr id="537" name="Google Shape;537;p42"/>
          <p:cNvSpPr txBox="1"/>
          <p:nvPr/>
        </p:nvSpPr>
        <p:spPr>
          <a:xfrm>
            <a:off x="359425" y="596614"/>
            <a:ext cx="8576700" cy="44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</a:rPr>
              <a:t>-          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Block A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gồm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khối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A1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A2,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Block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tiền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sở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hữu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tâm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dự án.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nối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nhanh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Minimart, coffee shop,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shophoue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thuận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di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chuyển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thoát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hiểm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cố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>
                <a:solidFill>
                  <a:srgbClr val="FF0000"/>
                </a:solidFill>
                <a:latin typeface="+mn-lt"/>
              </a:rPr>
              <a:t>-          </a:t>
            </a:r>
            <a:r>
              <a:rPr lang="en-US" sz="1500" b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Block A1:</a:t>
            </a:r>
            <a:endParaRPr sz="1500" b="1">
              <a:solidFill>
                <a:srgbClr val="FF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tiền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N6,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giáp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Võ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chí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hộ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Block A1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View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nhìn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cực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thoáng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tâm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Quận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Bình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Thạnh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( View Lank mark 81); view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còn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nhìn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trọn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gồm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hơi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tâm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Tầng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9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thuộc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Block C1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Café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sân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vườn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Thang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máy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riêng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nối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Tầng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9,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mua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Block A1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dễ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dàng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di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chuyển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Café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sân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thượng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dự án.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Tầng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3 :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hộ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ngoài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diện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phụ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sân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vườn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tầng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9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tầng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21: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6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/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sàn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/3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tháng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máy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hộ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1 thang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lo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vấn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kẹt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thang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máy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>
                <a:solidFill>
                  <a:srgbClr val="FF0000"/>
                </a:solidFill>
                <a:latin typeface="+mn-lt"/>
              </a:rPr>
              <a:t>-          </a:t>
            </a:r>
            <a:r>
              <a:rPr lang="en-US" sz="1500" b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Block A2:</a:t>
            </a:r>
            <a:endParaRPr sz="1500" b="1">
              <a:solidFill>
                <a:srgbClr val="FF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8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/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tầng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/3 thang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máy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chưa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tới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3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căn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hộ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/1 thang, A2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Block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mật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cư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thấp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+ Block A2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2 view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: View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Nôi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nhìn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trọn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gồm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hơi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tâm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chơi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; View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ngoài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nhìn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cư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Mega Ruby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thiện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Khang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Điền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Nam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Block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giá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thoáng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nhất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dự án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view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nhìn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15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+mn-lt"/>
            </a:endParaRPr>
          </a:p>
        </p:txBody>
      </p:sp>
      <p:pic>
        <p:nvPicPr>
          <p:cNvPr id="5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43"/>
          <p:cNvSpPr txBox="1">
            <a:spLocks noGrp="1"/>
          </p:cNvSpPr>
          <p:nvPr>
            <p:ph type="title"/>
          </p:nvPr>
        </p:nvSpPr>
        <p:spPr>
          <a:xfrm>
            <a:off x="5856417" y="676744"/>
            <a:ext cx="31656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BẰNG TẦNG 4 - 21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3"/>
          <p:cNvSpPr txBox="1"/>
          <p:nvPr/>
        </p:nvSpPr>
        <p:spPr>
          <a:xfrm>
            <a:off x="6313617" y="3099904"/>
            <a:ext cx="26247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MẶT BẰNG TẦNG 3</a:t>
            </a:r>
            <a:endParaRPr sz="2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3"/>
          <p:cNvSpPr txBox="1"/>
          <p:nvPr/>
        </p:nvSpPr>
        <p:spPr>
          <a:xfrm>
            <a:off x="6735052" y="4580620"/>
            <a:ext cx="2624643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BLOCK </a:t>
            </a:r>
            <a:r>
              <a:rPr lang="en-US" sz="4000" b="1">
                <a:solidFill>
                  <a:srgbClr val="002060"/>
                </a:solidFill>
              </a:rPr>
              <a:t>B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553150"/>
            <a:ext cx="5408826" cy="24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152400"/>
            <a:ext cx="4693650" cy="21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4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3550500" cy="55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ĐẶC ĐIỂM BLOCK B</a:t>
            </a:r>
            <a:endParaRPr/>
          </a:p>
        </p:txBody>
      </p:sp>
      <p:sp>
        <p:nvSpPr>
          <p:cNvPr id="555" name="Google Shape;555;p44"/>
          <p:cNvSpPr txBox="1"/>
          <p:nvPr/>
        </p:nvSpPr>
        <p:spPr>
          <a:xfrm>
            <a:off x="706450" y="892375"/>
            <a:ext cx="7770900" cy="3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Times New Roman"/>
              <a:buChar char="-"/>
            </a:pP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Được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xem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là  Block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đẹp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nhất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Dư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̣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án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Block B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view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: View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bơi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view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sông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KDC Mega Ruby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đây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là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các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hướng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view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vê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các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cư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hiện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hữu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thoáng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mát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Block B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tách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biệt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2 3 block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còn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đảm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thoáng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tất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mặt</a:t>
            </a:r>
            <a:endParaRPr sz="18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Times New Roman"/>
              <a:buChar char="-"/>
            </a:pP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Cư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block B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dễ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dàng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cận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tâm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bờ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sông</a:t>
            </a:r>
            <a:endParaRPr sz="18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Block B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dãy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duplex view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sông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thoáng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mát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bộ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rộng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rãi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cận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thuận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tiện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từng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căn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duplex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riêng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err="1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biệt</a:t>
            </a:r>
            <a:r>
              <a:rPr lang="en-US" sz="1800">
                <a:solidFill>
                  <a:srgbClr val="1F497D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rgbClr val="1F497D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5"/>
          <p:cNvSpPr txBox="1"/>
          <p:nvPr/>
        </p:nvSpPr>
        <p:spPr>
          <a:xfrm>
            <a:off x="7842889" y="4492418"/>
            <a:ext cx="1494692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 BR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6200"/>
            <a:ext cx="6503175" cy="49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1" y="104775"/>
            <a:ext cx="6903631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560;p45"/>
          <p:cNvSpPr txBox="1"/>
          <p:nvPr/>
        </p:nvSpPr>
        <p:spPr>
          <a:xfrm>
            <a:off x="7640862" y="4492418"/>
            <a:ext cx="1494692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 BR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3161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4297681" cy="241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6412" y="2417444"/>
            <a:ext cx="4847587" cy="272605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6"/>
          <p:cNvSpPr txBox="1"/>
          <p:nvPr/>
        </p:nvSpPr>
        <p:spPr>
          <a:xfrm>
            <a:off x="4768948" y="970135"/>
            <a:ext cx="1494692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Lato"/>
              <a:buNone/>
            </a:pPr>
            <a:r>
              <a:rPr lang="en-US" sz="4000" b="1" i="0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2 BR</a:t>
            </a:r>
            <a:endParaRPr sz="4000" b="1" i="0">
              <a:solidFill>
                <a:srgbClr val="00206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0" name="Google Shape;570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7"/>
          <p:cNvSpPr txBox="1"/>
          <p:nvPr/>
        </p:nvSpPr>
        <p:spPr>
          <a:xfrm>
            <a:off x="7280142" y="4401548"/>
            <a:ext cx="2144635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1+1 BR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1189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77874262"/>
              </p:ext>
            </p:extLst>
          </p:nvPr>
        </p:nvGraphicFramePr>
        <p:xfrm>
          <a:off x="0" y="0"/>
          <a:ext cx="9140825" cy="5143500"/>
        </p:xfrm>
        <a:graphic>
          <a:graphicData uri="http://schemas.openxmlformats.org/presentationml/2006/ole">
            <p:oleObj spid="_x0000_s2085" name="Presentation" r:id="rId3" imgW="9520292" imgH="5355469" progId="PowerPoint.Show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92966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93153"/>
            <a:ext cx="4081884" cy="268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575" y="0"/>
            <a:ext cx="4093460" cy="267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8"/>
          <p:cNvSpPr txBox="1"/>
          <p:nvPr/>
        </p:nvSpPr>
        <p:spPr>
          <a:xfrm>
            <a:off x="7319405" y="4677244"/>
            <a:ext cx="2144635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Lato"/>
              <a:buNone/>
            </a:pPr>
            <a:r>
              <a:rPr lang="en-US" sz="4000" b="1" i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1+1 BR</a:t>
            </a:r>
            <a:endParaRPr sz="4000" b="1" i="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5" name="Google Shape;585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3458" y="2644925"/>
            <a:ext cx="5050541" cy="253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3458" y="-1"/>
            <a:ext cx="5050542" cy="267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9"/>
          <p:cNvSpPr txBox="1"/>
          <p:nvPr/>
        </p:nvSpPr>
        <p:spPr>
          <a:xfrm>
            <a:off x="7803978" y="4492418"/>
            <a:ext cx="1494692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 BR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6200"/>
            <a:ext cx="573411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60;p45"/>
          <p:cNvSpPr txBox="1"/>
          <p:nvPr/>
        </p:nvSpPr>
        <p:spPr>
          <a:xfrm>
            <a:off x="7725926" y="4492418"/>
            <a:ext cx="1494692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002060"/>
                </a:solidFill>
              </a:rPr>
              <a:t>3</a:t>
            </a:r>
            <a:r>
              <a:rPr lang="en-US" sz="4000" b="1" i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BR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6" y="233363"/>
            <a:ext cx="6357384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43108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7400" y="2415540"/>
            <a:ext cx="4546600" cy="272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0"/>
          <p:cNvSpPr txBox="1"/>
          <p:nvPr/>
        </p:nvSpPr>
        <p:spPr>
          <a:xfrm>
            <a:off x="5209786" y="1102762"/>
            <a:ext cx="1494692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 BR</a:t>
            </a:r>
            <a:endParaRPr sz="40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4594860" cy="2756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356387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1"/>
          <p:cNvSpPr txBox="1">
            <a:spLocks noGrp="1"/>
          </p:cNvSpPr>
          <p:nvPr>
            <p:ph type="ctrTitle"/>
          </p:nvPr>
        </p:nvSpPr>
        <p:spPr>
          <a:xfrm>
            <a:off x="797668" y="1774595"/>
            <a:ext cx="7990796" cy="92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MỘT SỐ HÌNH ẢNH PHỐI CẢNH DỰ ÁN</a:t>
            </a:r>
            <a:endParaRPr sz="32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09" name="Google Shape;60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9985" y="-1"/>
            <a:ext cx="3344015" cy="260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1" descr="[b2]_SAFIRA_FIN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738" y="3794866"/>
            <a:ext cx="1249492" cy="102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2"/>
          <p:cNvSpPr txBox="1">
            <a:spLocks noGrp="1"/>
          </p:cNvSpPr>
          <p:nvPr>
            <p:ph type="body" idx="2"/>
          </p:nvPr>
        </p:nvSpPr>
        <p:spPr>
          <a:xfrm>
            <a:off x="4457700" y="952440"/>
            <a:ext cx="4444999" cy="372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D0D"/>
              </a:buClr>
              <a:buSzPts val="1400"/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6" name="Google Shape;616;p52" descr="180830_CAM_15_Fina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2"/>
          <p:cNvSpPr txBox="1">
            <a:spLocks noGrp="1"/>
          </p:cNvSpPr>
          <p:nvPr>
            <p:ph type="title"/>
          </p:nvPr>
        </p:nvSpPr>
        <p:spPr>
          <a:xfrm>
            <a:off x="0" y="0"/>
            <a:ext cx="6400800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Phối cảnh nhìn từ đường Võ Chí Công</a:t>
            </a:r>
            <a:endParaRPr sz="2400" b="0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3" descr="180830_CAM_BLOCK B_Fi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446890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Tháp B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4" descr="180902_CAM_POOL 5N_FI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4"/>
          <p:cNvSpPr txBox="1"/>
          <p:nvPr/>
        </p:nvSpPr>
        <p:spPr>
          <a:xfrm>
            <a:off x="97277" y="4592108"/>
            <a:ext cx="7064960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Hồ bơi tràn với gần 1000m</a:t>
            </a:r>
            <a:r>
              <a:rPr lang="en-US" sz="2400" b="0" i="1" baseline="30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diện tích mặt nước</a:t>
            </a:r>
            <a:endParaRPr sz="2400" b="0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"/>
            <a:ext cx="9144000" cy="5142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4" y="0"/>
            <a:ext cx="91412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/>
          <p:nvPr/>
        </p:nvSpPr>
        <p:spPr>
          <a:xfrm>
            <a:off x="1" y="1"/>
            <a:ext cx="9143999" cy="10287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6" descr="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35100"/>
            <a:ext cx="9144000" cy="3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6"/>
          <p:cNvSpPr/>
          <p:nvPr/>
        </p:nvSpPr>
        <p:spPr>
          <a:xfrm>
            <a:off x="0" y="3429000"/>
            <a:ext cx="9144000" cy="1714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6" descr="DargonCapital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690" y="3586721"/>
            <a:ext cx="2851020" cy="53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 descr="logo vinacapital.t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01" y="3429000"/>
            <a:ext cx="3779799" cy="73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 descr="logo_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245" y="4258803"/>
            <a:ext cx="3653167" cy="71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 descr="logo PYN.t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59810" y="4258803"/>
            <a:ext cx="2170977" cy="56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 descr="1. Khang Điền ngang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6800" y="1"/>
            <a:ext cx="45974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7"/>
          <p:cNvSpPr txBox="1">
            <a:spLocks noGrp="1"/>
          </p:cNvSpPr>
          <p:nvPr>
            <p:ph type="title"/>
          </p:nvPr>
        </p:nvSpPr>
        <p:spPr>
          <a:xfrm>
            <a:off x="443753" y="52916"/>
            <a:ext cx="446890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300"/>
              <a:buFont typeface="Lato"/>
              <a:buNone/>
            </a:pPr>
            <a:r>
              <a:rPr lang="en-US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Tổng quan dự án</a:t>
            </a:r>
            <a:endParaRPr/>
          </a:p>
        </p:txBody>
      </p:sp>
      <p:pic>
        <p:nvPicPr>
          <p:cNvPr id="647" name="Google Shape;64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7" descr="180828_CAM_04_KHUVUICHOI_FI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2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7"/>
          <p:cNvSpPr txBox="1"/>
          <p:nvPr/>
        </p:nvSpPr>
        <p:spPr>
          <a:xfrm>
            <a:off x="2560361" y="4649954"/>
            <a:ext cx="446890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Khu vui chơi trẻ em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9"/>
          <p:cNvSpPr txBox="1">
            <a:spLocks noGrp="1"/>
          </p:cNvSpPr>
          <p:nvPr>
            <p:ph type="title"/>
          </p:nvPr>
        </p:nvSpPr>
        <p:spPr>
          <a:xfrm>
            <a:off x="443753" y="52916"/>
            <a:ext cx="446890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300"/>
              <a:buFont typeface="Lato"/>
              <a:buNone/>
            </a:pPr>
            <a:r>
              <a:rPr lang="en-US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Tổng quan dự án</a:t>
            </a:r>
            <a:endParaRPr/>
          </a:p>
        </p:txBody>
      </p:sp>
      <p:pic>
        <p:nvPicPr>
          <p:cNvPr id="660" name="Google Shape;66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59" descr="180902_CAM_PARK RIVER_FI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2586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59"/>
          <p:cNvSpPr txBox="1"/>
          <p:nvPr/>
        </p:nvSpPr>
        <p:spPr>
          <a:xfrm>
            <a:off x="2220803" y="4629582"/>
            <a:ext cx="3965988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Đường chạy bộ ven sông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0" descr="180902_CAM_SHOP 01_FI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28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0"/>
          <p:cNvSpPr txBox="1"/>
          <p:nvPr/>
        </p:nvSpPr>
        <p:spPr>
          <a:xfrm>
            <a:off x="3514862" y="4592108"/>
            <a:ext cx="367274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TMDV – Duplex </a:t>
            </a:r>
            <a:r>
              <a:rPr lang="en-US" sz="2400" b="0" i="1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b="0" i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1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khu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1"/>
          <p:cNvSpPr txBox="1">
            <a:spLocks noGrp="1"/>
          </p:cNvSpPr>
          <p:nvPr>
            <p:ph type="title"/>
          </p:nvPr>
        </p:nvSpPr>
        <p:spPr>
          <a:xfrm>
            <a:off x="443753" y="52916"/>
            <a:ext cx="446890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300"/>
              <a:buFont typeface="Lato"/>
              <a:buNone/>
            </a:pPr>
            <a:r>
              <a:rPr lang="en-US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Tổng quan dự án</a:t>
            </a:r>
            <a:endParaRPr/>
          </a:p>
        </p:txBody>
      </p:sp>
      <p:pic>
        <p:nvPicPr>
          <p:cNvPr id="675" name="Google Shape;67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61" descr="180902_CAM_SHOP 02_FI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1"/>
          <p:cNvSpPr txBox="1"/>
          <p:nvPr/>
        </p:nvSpPr>
        <p:spPr>
          <a:xfrm>
            <a:off x="-210910" y="4543849"/>
            <a:ext cx="402799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0" i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TMDV – Duplex </a:t>
            </a:r>
            <a:r>
              <a:rPr lang="en-US" sz="2400" b="0" i="1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bờ</a:t>
            </a:r>
            <a:r>
              <a:rPr lang="en-US" sz="2400" b="0" i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1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sông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356387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83"/>
          <p:cNvSpPr txBox="1">
            <a:spLocks noGrp="1"/>
          </p:cNvSpPr>
          <p:nvPr>
            <p:ph type="ctrTitle"/>
          </p:nvPr>
        </p:nvSpPr>
        <p:spPr>
          <a:xfrm>
            <a:off x="333376" y="1196746"/>
            <a:ext cx="7905749" cy="169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PHƯƠNG THỨC THANH TOÁN &amp;</a:t>
            </a:r>
            <a:b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CÁC CHƯƠNG TRÌNH HỖ TRỢ TÀI CHÍNH</a:t>
            </a:r>
            <a:endParaRPr sz="20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1">
              <a:solidFill>
                <a:schemeClr val="lt1"/>
              </a:solidFill>
            </a:endParaRPr>
          </a:p>
        </p:txBody>
      </p:sp>
      <p:pic>
        <p:nvPicPr>
          <p:cNvPr id="863" name="Google Shape;863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9985" y="-1"/>
            <a:ext cx="3344015" cy="260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3" descr="[b2]_SAFIRA_FINAL.jpg"/>
          <p:cNvPicPr preferRelativeResize="0"/>
          <p:nvPr/>
        </p:nvPicPr>
        <p:blipFill rotWithShape="1">
          <a:blip r:embed="rId5">
            <a:alphaModFix/>
          </a:blip>
          <a:srcRect l="30947" t="29183" r="32425" b="28512"/>
          <a:stretch/>
        </p:blipFill>
        <p:spPr>
          <a:xfrm>
            <a:off x="168738" y="3794866"/>
            <a:ext cx="1249492" cy="102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84"/>
          <p:cNvSpPr txBox="1">
            <a:spLocks noGrp="1"/>
          </p:cNvSpPr>
          <p:nvPr>
            <p:ph type="title"/>
          </p:nvPr>
        </p:nvSpPr>
        <p:spPr>
          <a:xfrm>
            <a:off x="452717" y="280729"/>
            <a:ext cx="3443007" cy="37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NỘI DUNG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1" name="Google Shape;871;p84"/>
          <p:cNvGrpSpPr/>
          <p:nvPr/>
        </p:nvGrpSpPr>
        <p:grpSpPr>
          <a:xfrm>
            <a:off x="781050" y="1051041"/>
            <a:ext cx="6477000" cy="3477135"/>
            <a:chOff x="0" y="98601"/>
            <a:chExt cx="6477000" cy="3477135"/>
          </a:xfrm>
        </p:grpSpPr>
        <p:sp>
          <p:nvSpPr>
            <p:cNvPr id="872" name="Google Shape;872;p84"/>
            <p:cNvSpPr/>
            <p:nvPr/>
          </p:nvSpPr>
          <p:spPr>
            <a:xfrm>
              <a:off x="0" y="337357"/>
              <a:ext cx="6477000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CE76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84"/>
            <p:cNvSpPr/>
            <p:nvPr/>
          </p:nvSpPr>
          <p:spPr>
            <a:xfrm>
              <a:off x="211532" y="98601"/>
              <a:ext cx="5555070" cy="590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BA81"/>
                </a:gs>
                <a:gs pos="35000">
                  <a:srgbClr val="FFCCA8"/>
                </a:gs>
                <a:gs pos="100000">
                  <a:srgbClr val="FFE9DB"/>
                </a:gs>
              </a:gsLst>
              <a:lin ang="16200000" scaled="0"/>
            </a:gradFill>
            <a:ln w="9525" cap="flat" cmpd="sng">
              <a:solidFill>
                <a:srgbClr val="E37F0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84"/>
            <p:cNvSpPr txBox="1"/>
            <p:nvPr/>
          </p:nvSpPr>
          <p:spPr>
            <a:xfrm>
              <a:off x="240353" y="127422"/>
              <a:ext cx="5497428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350" tIns="0" rIns="1713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 PHƯƠNG THỨC THANH TOÁN CHUẨN</a:t>
              </a:r>
              <a:endParaRPr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5" name="Google Shape;875;p84"/>
            <p:cNvSpPr/>
            <p:nvPr/>
          </p:nvSpPr>
          <p:spPr>
            <a:xfrm>
              <a:off x="0" y="1257336"/>
              <a:ext cx="6477000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985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84"/>
            <p:cNvSpPr/>
            <p:nvPr/>
          </p:nvSpPr>
          <p:spPr>
            <a:xfrm>
              <a:off x="211532" y="1005801"/>
              <a:ext cx="5555070" cy="590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A997"/>
                </a:gs>
                <a:gs pos="35000">
                  <a:srgbClr val="FFC3B7"/>
                </a:gs>
                <a:gs pos="100000">
                  <a:srgbClr val="FFE8E1"/>
                </a:gs>
              </a:gsLst>
              <a:lin ang="16200000" scaled="0"/>
            </a:gradFill>
            <a:ln w="9525" cap="flat" cmpd="sng">
              <a:solidFill>
                <a:srgbClr val="BB532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84"/>
            <p:cNvSpPr txBox="1"/>
            <p:nvPr/>
          </p:nvSpPr>
          <p:spPr>
            <a:xfrm>
              <a:off x="240353" y="1034622"/>
              <a:ext cx="5497428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350" tIns="0" rIns="1713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2. </a:t>
              </a:r>
              <a:r>
                <a:rPr lang="en-US" sz="1600" b="1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 CHƯƠNG TRÌNH HỖ TRỢ TÀI CHÍNH</a:t>
              </a:r>
              <a:endParaRPr sz="16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8" name="Google Shape;878;p84"/>
            <p:cNvSpPr/>
            <p:nvPr/>
          </p:nvSpPr>
          <p:spPr>
            <a:xfrm>
              <a:off x="0" y="2209892"/>
              <a:ext cx="6477000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999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84"/>
            <p:cNvSpPr/>
            <p:nvPr/>
          </p:nvSpPr>
          <p:spPr>
            <a:xfrm>
              <a:off x="211532" y="1913001"/>
              <a:ext cx="5555070" cy="590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CBAAE"/>
                </a:gs>
                <a:gs pos="35000">
                  <a:srgbClr val="E6CFC6"/>
                </a:gs>
                <a:gs pos="100000">
                  <a:srgbClr val="F4EDEA"/>
                </a:gs>
              </a:gsLst>
              <a:lin ang="16200000" scaled="0"/>
            </a:gradFill>
            <a:ln w="9525" cap="flat" cmpd="sng">
              <a:solidFill>
                <a:srgbClr val="83533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84"/>
            <p:cNvSpPr txBox="1"/>
            <p:nvPr/>
          </p:nvSpPr>
          <p:spPr>
            <a:xfrm>
              <a:off x="240353" y="1941822"/>
              <a:ext cx="5497428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350" tIns="0" rIns="1713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3. CHÍNH SÁCH THANH TOÁN TỐI ƯU NHẤT</a:t>
              </a:r>
              <a:endParaRPr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81" name="Google Shape;881;p84"/>
            <p:cNvSpPr/>
            <p:nvPr/>
          </p:nvSpPr>
          <p:spPr>
            <a:xfrm>
              <a:off x="0" y="3071736"/>
              <a:ext cx="6477000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CB3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84"/>
            <p:cNvSpPr/>
            <p:nvPr/>
          </p:nvSpPr>
          <p:spPr>
            <a:xfrm>
              <a:off x="233405" y="2820166"/>
              <a:ext cx="5529680" cy="590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6D1B0"/>
                </a:gs>
                <a:gs pos="35000">
                  <a:srgbClr val="EBDDC8"/>
                </a:gs>
                <a:gs pos="100000">
                  <a:srgbClr val="F8F1EA"/>
                </a:gs>
              </a:gsLst>
              <a:lin ang="16200000" scaled="0"/>
            </a:gradFill>
            <a:ln w="9525" cap="flat" cmpd="sng">
              <a:solidFill>
                <a:srgbClr val="987F5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84"/>
            <p:cNvSpPr txBox="1"/>
            <p:nvPr/>
          </p:nvSpPr>
          <p:spPr>
            <a:xfrm>
              <a:off x="262226" y="2848987"/>
              <a:ext cx="5472038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350" tIns="0" rIns="1713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4. </a:t>
              </a:r>
              <a:r>
                <a:rPr lang="en-US" sz="1600" b="1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DANH SÁCH CÁC NGÂN HÀNG LIÊN KẾT</a:t>
              </a:r>
              <a:endParaRPr sz="16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5"/>
          <p:cNvSpPr txBox="1">
            <a:spLocks noGrp="1"/>
          </p:cNvSpPr>
          <p:nvPr>
            <p:ph type="title"/>
          </p:nvPr>
        </p:nvSpPr>
        <p:spPr>
          <a:xfrm>
            <a:off x="1023431" y="200524"/>
            <a:ext cx="5709397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PHƯƠNG THỨC THANH TOÁN 1 (PTTT CHUẨN)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9" name="Google Shape;88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7366022"/>
              </p:ext>
            </p:extLst>
          </p:nvPr>
        </p:nvGraphicFramePr>
        <p:xfrm>
          <a:off x="1017049" y="606481"/>
          <a:ext cx="6027576" cy="3690135"/>
        </p:xfrm>
        <a:graphic>
          <a:graphicData uri="http://schemas.openxmlformats.org/drawingml/2006/table">
            <a:tbl>
              <a:tblPr firstRow="1" firstCol="1" bandRow="1">
                <a:tableStyleId>{C1D0C2B9-C67D-42E5-B851-2E132A3929AE}</a:tableStyleId>
              </a:tblPr>
              <a:tblGrid>
                <a:gridCol w="478833"/>
                <a:gridCol w="3443309"/>
                <a:gridCol w="2105434"/>
              </a:tblGrid>
              <a:tr h="6638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ĐỢT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THỜI ĐIỂM THANH TOÁN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TỶ LỆ THANH </a:t>
                      </a:r>
                      <a:r>
                        <a:rPr lang="en-US" sz="1200" b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TOÁN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err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200" b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Tổng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HĐMB)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>
                    <a:solidFill>
                      <a:srgbClr val="FFFF00"/>
                    </a:solidFill>
                  </a:tcPr>
                </a:tc>
              </a:tr>
              <a:tr h="2963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Thỏa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“TTĐC” 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3447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07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TTĐC</a:t>
                      </a:r>
                      <a:r>
                        <a:rPr lang="vi-VN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(Bao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gồm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50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Triệu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381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“HĐMB”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TTĐC).</a:t>
                      </a:r>
                      <a:r>
                        <a:rPr lang="vi-VN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2214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02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HĐMB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210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04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HĐMB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2136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06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HĐMB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2163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08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HĐMB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2191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HĐMB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2163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vòng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HĐMB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430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̣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(Dự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́ III/2020)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35% 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+ 2%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Quỹ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trì</a:t>
                      </a:r>
                      <a:endParaRPr lang="en-US" sz="1200" b="1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+ 01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lý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  <a:tr h="2214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Thông báo nhận GCNQSHNƠ</a:t>
                      </a:r>
                      <a:endParaRPr lang="en-US" sz="120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5%</a:t>
                      </a:r>
                      <a:endParaRPr lang="en-US" sz="1200" b="1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3385" marR="53385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6"/>
          <p:cNvSpPr txBox="1">
            <a:spLocks noGrp="1"/>
          </p:cNvSpPr>
          <p:nvPr>
            <p:ph type="title"/>
          </p:nvPr>
        </p:nvSpPr>
        <p:spPr>
          <a:xfrm>
            <a:off x="1063257" y="121708"/>
            <a:ext cx="6623344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1800">
                <a:solidFill>
                  <a:srgbClr val="002060"/>
                </a:solidFill>
              </a:rPr>
              <a:t>PHƯƠNG THỨC THANH TOÁN 2:</a:t>
            </a:r>
            <a:endParaRPr sz="18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7532792"/>
              </p:ext>
            </p:extLst>
          </p:nvPr>
        </p:nvGraphicFramePr>
        <p:xfrm>
          <a:off x="1070201" y="474330"/>
          <a:ext cx="5607046" cy="4518276"/>
        </p:xfrm>
        <a:graphic>
          <a:graphicData uri="http://schemas.openxmlformats.org/drawingml/2006/table">
            <a:tbl>
              <a:tblPr firstRow="1" firstCol="1" bandRow="1">
                <a:tableStyleId>{C1D0C2B9-C67D-42E5-B851-2E132A3929AE}</a:tableStyleId>
              </a:tblPr>
              <a:tblGrid>
                <a:gridCol w="636260"/>
                <a:gridCol w="3072625"/>
                <a:gridCol w="1898161"/>
              </a:tblGrid>
              <a:tr h="378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600"/>
                        </a:spcAft>
                      </a:pPr>
                      <a:r>
                        <a:rPr lang="en-US" sz="1000" b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ĐỢT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</a:rPr>
                        <a:t>THỜI ĐIỂM THANH TOÁN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TỶ LỆ THANH TOÁN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(</a:t>
                      </a:r>
                      <a:r>
                        <a:rPr lang="en-US" sz="1000" b="1" err="1">
                          <a:effectLst/>
                        </a:rPr>
                        <a:t>trên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Tổng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giá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trị</a:t>
                      </a:r>
                      <a:r>
                        <a:rPr lang="en-US" sz="1000" b="1">
                          <a:effectLst/>
                        </a:rPr>
                        <a:t> HĐMB)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>
                    <a:solidFill>
                      <a:srgbClr val="FFFF00"/>
                    </a:solidFill>
                  </a:tcPr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smtClean="0">
                          <a:effectLst/>
                        </a:rPr>
                        <a:t>0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err="1">
                          <a:effectLst/>
                        </a:rPr>
                        <a:t>Ký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Thỏa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Thuận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Đặt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cọc</a:t>
                      </a:r>
                      <a:r>
                        <a:rPr lang="en-US" sz="1000" b="1">
                          <a:effectLst/>
                        </a:rPr>
                        <a:t> “TTĐC”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50 </a:t>
                      </a:r>
                      <a:r>
                        <a:rPr lang="en-US" sz="1000" b="1" err="1">
                          <a:effectLst/>
                        </a:rPr>
                        <a:t>Triệu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3314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err="1">
                          <a:effectLst/>
                        </a:rPr>
                        <a:t>Trong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vòng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smtClean="0">
                          <a:effectLst/>
                        </a:rPr>
                        <a:t>07 </a:t>
                      </a:r>
                      <a:r>
                        <a:rPr lang="en-US" sz="1000" b="1" err="1">
                          <a:effectLst/>
                        </a:rPr>
                        <a:t>ngày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kê</a:t>
                      </a:r>
                      <a:r>
                        <a:rPr lang="en-US" sz="1000" b="1">
                          <a:effectLst/>
                        </a:rPr>
                        <a:t>̉ </a:t>
                      </a:r>
                      <a:r>
                        <a:rPr lang="en-US" sz="1000" b="1" err="1">
                          <a:effectLst/>
                        </a:rPr>
                        <a:t>tư</a:t>
                      </a:r>
                      <a:r>
                        <a:rPr lang="en-US" sz="1000" b="1">
                          <a:effectLst/>
                        </a:rPr>
                        <a:t>̀ </a:t>
                      </a:r>
                      <a:r>
                        <a:rPr lang="en-US" sz="1000" b="1" err="1">
                          <a:effectLst/>
                        </a:rPr>
                        <a:t>ngày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ky</a:t>
                      </a:r>
                      <a:r>
                        <a:rPr lang="en-US" sz="1000" b="1">
                          <a:effectLst/>
                        </a:rPr>
                        <a:t>́ TTĐC</a:t>
                      </a:r>
                      <a:r>
                        <a:rPr lang="vi-VN" sz="1000" b="1">
                          <a:effectLst/>
                        </a:rPr>
                        <a:t> 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10%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(Bao </a:t>
                      </a:r>
                      <a:r>
                        <a:rPr lang="en-US" sz="1000" b="1" err="1">
                          <a:effectLst/>
                        </a:rPr>
                        <a:t>gồm</a:t>
                      </a:r>
                      <a:r>
                        <a:rPr lang="en-US" sz="1000" b="1">
                          <a:effectLst/>
                        </a:rPr>
                        <a:t> 50 </a:t>
                      </a:r>
                      <a:r>
                        <a:rPr lang="en-US" sz="1000" b="1" err="1">
                          <a:effectLst/>
                        </a:rPr>
                        <a:t>Triệu</a:t>
                      </a:r>
                      <a:r>
                        <a:rPr lang="en-US" sz="1000" b="1">
                          <a:effectLst/>
                        </a:rPr>
                        <a:t>)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3710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err="1">
                          <a:effectLst/>
                        </a:rPr>
                        <a:t>Ký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Hợp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đồng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mua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bán</a:t>
                      </a:r>
                      <a:r>
                        <a:rPr lang="en-US" sz="1000" b="1">
                          <a:effectLst/>
                        </a:rPr>
                        <a:t> “HĐMB”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(</a:t>
                      </a:r>
                      <a:r>
                        <a:rPr lang="en-US" sz="1000" err="1" smtClean="0">
                          <a:effectLst/>
                        </a:rPr>
                        <a:t>Trong</a:t>
                      </a:r>
                      <a:r>
                        <a:rPr lang="en-US" sz="1000" smtClean="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 smtClean="0">
                          <a:effectLst/>
                        </a:rPr>
                        <a:t>20 </a:t>
                      </a:r>
                      <a:r>
                        <a:rPr lang="en-US" sz="1000" b="1" err="1">
                          <a:effectLst/>
                        </a:rPr>
                        <a:t>ngày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</a:t>
                      </a:r>
                      <a:r>
                        <a:rPr lang="en-US" sz="1000" smtClean="0">
                          <a:effectLst/>
                        </a:rPr>
                        <a:t>TTĐC)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20</a:t>
                      </a:r>
                      <a:r>
                        <a:rPr lang="en-US" sz="1000" b="1" smtClean="0">
                          <a:effectLst/>
                        </a:rPr>
                        <a:t>%</a:t>
                      </a:r>
                      <a:endParaRPr lang="en-US" sz="1000" b="1">
                        <a:effectLst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>
                          <a:effectLst/>
                        </a:rPr>
                        <a:t>01 </a:t>
                      </a:r>
                      <a:r>
                        <a:rPr lang="en-US" sz="1000" b="1" err="1">
                          <a:effectLst/>
                        </a:rPr>
                        <a:t>tháng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4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>
                          <a:effectLst/>
                        </a:rPr>
                        <a:t>02 </a:t>
                      </a:r>
                      <a:r>
                        <a:rPr lang="en-US" sz="1000" b="1" err="1">
                          <a:effectLst/>
                        </a:rPr>
                        <a:t>tháng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5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>
                          <a:effectLst/>
                        </a:rPr>
                        <a:t>03 </a:t>
                      </a:r>
                      <a:r>
                        <a:rPr lang="en-US" sz="1000" b="1" err="1">
                          <a:effectLst/>
                        </a:rPr>
                        <a:t>tháng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6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>
                          <a:effectLst/>
                        </a:rPr>
                        <a:t>04 </a:t>
                      </a:r>
                      <a:r>
                        <a:rPr lang="en-US" sz="1000" b="1" err="1">
                          <a:effectLst/>
                        </a:rPr>
                        <a:t>tháng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7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>
                          <a:effectLst/>
                        </a:rPr>
                        <a:t>05 </a:t>
                      </a:r>
                      <a:r>
                        <a:rPr lang="en-US" sz="1000" b="1" err="1">
                          <a:effectLst/>
                        </a:rPr>
                        <a:t>tháng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3314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smtClean="0">
                          <a:effectLst/>
                        </a:rPr>
                        <a:t>8…14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 smtClean="0">
                          <a:effectLst/>
                        </a:rPr>
                        <a:t>06….12</a:t>
                      </a:r>
                      <a:r>
                        <a:rPr lang="en-US" sz="1000" b="1" baseline="0" smtClean="0">
                          <a:effectLst/>
                        </a:rPr>
                        <a:t> </a:t>
                      </a:r>
                      <a:r>
                        <a:rPr lang="en-US" sz="1000" b="1" err="1" smtClean="0">
                          <a:effectLst/>
                        </a:rPr>
                        <a:t>tháng</a:t>
                      </a:r>
                      <a:r>
                        <a:rPr lang="en-US" sz="1000" b="1" smtClean="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15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>
                          <a:effectLst/>
                        </a:rPr>
                        <a:t>13 </a:t>
                      </a:r>
                      <a:r>
                        <a:rPr lang="en-US" sz="1000" b="1" err="1">
                          <a:effectLst/>
                        </a:rPr>
                        <a:t>tháng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16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 smtClean="0">
                          <a:effectLst/>
                        </a:rPr>
                        <a:t>14 </a:t>
                      </a:r>
                      <a:r>
                        <a:rPr lang="en-US" sz="1000" b="1" err="1" smtClean="0">
                          <a:effectLst/>
                        </a:rPr>
                        <a:t>tháng</a:t>
                      </a:r>
                      <a:r>
                        <a:rPr lang="en-US" sz="1000" b="1" smtClean="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17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Trong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vòng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b="1">
                          <a:effectLst/>
                        </a:rPr>
                        <a:t>15 </a:t>
                      </a:r>
                      <a:r>
                        <a:rPr lang="en-US" sz="1000" b="1" err="1">
                          <a:effectLst/>
                        </a:rPr>
                        <a:t>tháng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kê</a:t>
                      </a:r>
                      <a:r>
                        <a:rPr lang="en-US" sz="1000">
                          <a:effectLst/>
                        </a:rPr>
                        <a:t>̉ </a:t>
                      </a:r>
                      <a:r>
                        <a:rPr lang="en-US" sz="1000" err="1">
                          <a:effectLst/>
                        </a:rPr>
                        <a:t>tư</a:t>
                      </a:r>
                      <a:r>
                        <a:rPr lang="en-US" sz="1000">
                          <a:effectLst/>
                        </a:rPr>
                        <a:t>̀ </a:t>
                      </a:r>
                      <a:r>
                        <a:rPr lang="en-US" sz="1000" err="1">
                          <a:effectLst/>
                        </a:rPr>
                        <a:t>ngày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ky</a:t>
                      </a:r>
                      <a:r>
                        <a:rPr lang="en-US" sz="1000">
                          <a:effectLst/>
                        </a:rPr>
                        <a:t>́ HĐMB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2%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5335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smtClean="0">
                          <a:effectLst/>
                        </a:rPr>
                        <a:t>18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Thông báo Bàn giao căn hộ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(Dự kiến Quý III/2020)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effectLst/>
                        </a:rPr>
                        <a:t>3</a:t>
                      </a:r>
                      <a:r>
                        <a:rPr lang="en-US" sz="1000" b="1" smtClean="0">
                          <a:effectLst/>
                        </a:rPr>
                        <a:t>5</a:t>
                      </a:r>
                      <a:r>
                        <a:rPr lang="en-US" sz="900" b="1" smtClean="0">
                          <a:effectLst/>
                        </a:rPr>
                        <a:t>% </a:t>
                      </a:r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+ 2% </a:t>
                      </a:r>
                      <a:r>
                        <a:rPr lang="en-US" sz="1200" b="0" i="0" u="none" strike="noStrike" cap="none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Quỹ</a:t>
                      </a:r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0" i="0" u="none" strike="noStrike" cap="none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bảo</a:t>
                      </a:r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0" i="0" u="none" strike="noStrike" cap="none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trì</a:t>
                      </a:r>
                      <a:endParaRPr lang="en-US" sz="1200" b="0" i="0" u="none" strike="noStrike" cap="none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+</a:t>
                      </a:r>
                      <a:r>
                        <a:rPr lang="en-US" sz="1200" b="1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01 </a:t>
                      </a:r>
                      <a:r>
                        <a:rPr lang="en-US" sz="1200" b="0" i="0" u="none" strike="noStrike" cap="none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Năm</a:t>
                      </a:r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0" i="0" u="none" strike="noStrike" cap="none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Phí</a:t>
                      </a:r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0" i="0" u="none" strike="noStrike" cap="none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quản</a:t>
                      </a:r>
                      <a:r>
                        <a:rPr lang="en-US" sz="1200" b="0" i="0" u="none" strike="noStrike" cap="none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lý</a:t>
                      </a:r>
                      <a:endParaRPr lang="en-US" sz="9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  <a:tr h="257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19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Thông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báo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nhận</a:t>
                      </a:r>
                      <a:r>
                        <a:rPr lang="en-US" sz="1000">
                          <a:effectLst/>
                        </a:rPr>
                        <a:t> GCNQSHNƠ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5%</a:t>
                      </a:r>
                      <a:endParaRPr lang="en-US" sz="1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41" marR="33341" marT="0" marB="0" anchor="ctr"/>
                </a:tc>
              </a:tr>
            </a:tbl>
          </a:graphicData>
        </a:graphic>
      </p:graphicFrame>
      <p:pic>
        <p:nvPicPr>
          <p:cNvPr id="4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87"/>
          <p:cNvSpPr txBox="1">
            <a:spLocks noGrp="1"/>
          </p:cNvSpPr>
          <p:nvPr>
            <p:ph type="title"/>
          </p:nvPr>
        </p:nvSpPr>
        <p:spPr>
          <a:xfrm>
            <a:off x="457201" y="274108"/>
            <a:ext cx="7534274" cy="421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CHƯƠNG TRÌNH HỖ TRỢ TÀI CHÍNH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3" name="Google Shape;903;p87"/>
          <p:cNvGrpSpPr/>
          <p:nvPr/>
        </p:nvGrpSpPr>
        <p:grpSpPr>
          <a:xfrm>
            <a:off x="314676" y="1091308"/>
            <a:ext cx="8200322" cy="2258041"/>
            <a:chOff x="9876" y="386458"/>
            <a:chExt cx="8200322" cy="2258041"/>
          </a:xfrm>
        </p:grpSpPr>
        <p:sp>
          <p:nvSpPr>
            <p:cNvPr id="904" name="Google Shape;904;p87"/>
            <p:cNvSpPr/>
            <p:nvPr/>
          </p:nvSpPr>
          <p:spPr>
            <a:xfrm>
              <a:off x="9876" y="1158964"/>
              <a:ext cx="1139034" cy="105834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87"/>
            <p:cNvSpPr txBox="1"/>
            <p:nvPr/>
          </p:nvSpPr>
          <p:spPr>
            <a:xfrm>
              <a:off x="40874" y="1189962"/>
              <a:ext cx="1077038" cy="996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HỖ TRỢ </a:t>
              </a:r>
              <a:endParaRPr/>
            </a:p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TÀI CHÍNH</a:t>
              </a:r>
              <a:r>
                <a:rPr lang="en-US" sz="16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600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87"/>
            <p:cNvSpPr/>
            <p:nvPr/>
          </p:nvSpPr>
          <p:spPr>
            <a:xfrm rot="-3400868">
              <a:off x="934031" y="1275908"/>
              <a:ext cx="953530" cy="276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87"/>
            <p:cNvSpPr txBox="1"/>
            <p:nvPr/>
          </p:nvSpPr>
          <p:spPr>
            <a:xfrm rot="-3400868">
              <a:off x="1386958" y="1265899"/>
              <a:ext cx="47676" cy="47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1">
                <a:solidFill>
                  <a:srgbClr val="194F1E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08" name="Google Shape;908;p87"/>
            <p:cNvSpPr/>
            <p:nvPr/>
          </p:nvSpPr>
          <p:spPr>
            <a:xfrm>
              <a:off x="1672682" y="480031"/>
              <a:ext cx="1394137" cy="822617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87"/>
            <p:cNvSpPr txBox="1"/>
            <p:nvPr/>
          </p:nvSpPr>
          <p:spPr>
            <a:xfrm>
              <a:off x="1696776" y="504125"/>
              <a:ext cx="1345949" cy="774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CHIẾT KHẤU THANH TOÁN NHANH</a:t>
              </a:r>
              <a:endPara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87"/>
            <p:cNvSpPr/>
            <p:nvPr/>
          </p:nvSpPr>
          <p:spPr>
            <a:xfrm>
              <a:off x="3066820" y="877510"/>
              <a:ext cx="523772" cy="276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87"/>
            <p:cNvSpPr txBox="1"/>
            <p:nvPr/>
          </p:nvSpPr>
          <p:spPr>
            <a:xfrm>
              <a:off x="3315612" y="878245"/>
              <a:ext cx="26188" cy="26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1">
                <a:solidFill>
                  <a:srgbClr val="194F1E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2" name="Google Shape;912;p87"/>
            <p:cNvSpPr/>
            <p:nvPr/>
          </p:nvSpPr>
          <p:spPr>
            <a:xfrm>
              <a:off x="3590592" y="386458"/>
              <a:ext cx="4619606" cy="1166699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87"/>
            <p:cNvSpPr txBox="1"/>
            <p:nvPr/>
          </p:nvSpPr>
          <p:spPr>
            <a:xfrm>
              <a:off x="3620167" y="416034"/>
              <a:ext cx="4560456" cy="906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8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Thanh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toán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vượt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tiến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độ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70%</a:t>
              </a:r>
              <a:endParaRPr/>
            </a:p>
            <a:p>
              <a:pPr marL="0" marR="0" lvl="0" indent="0" algn="ctr" rtl="0">
                <a:lnSpc>
                  <a:spcPct val="114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Chiết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khấu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4%</a:t>
              </a:r>
              <a:r>
                <a:rPr lang="en-US" sz="2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x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Giá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trị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HĐMB </a:t>
              </a:r>
              <a:r>
                <a:rPr lang="en-US" sz="1800" b="1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chưa</a:t>
              </a:r>
              <a:r>
                <a:rPr lang="en-US" sz="18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VAT</a:t>
              </a: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7"/>
            <p:cNvSpPr/>
            <p:nvPr/>
          </p:nvSpPr>
          <p:spPr>
            <a:xfrm rot="2679683">
              <a:off x="1042101" y="1934337"/>
              <a:ext cx="739866" cy="276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87"/>
            <p:cNvSpPr txBox="1"/>
            <p:nvPr/>
          </p:nvSpPr>
          <p:spPr>
            <a:xfrm rot="2679683">
              <a:off x="1393537" y="1929670"/>
              <a:ext cx="36993" cy="36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1">
                <a:solidFill>
                  <a:srgbClr val="194F1E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6" name="Google Shape;916;p87"/>
            <p:cNvSpPr/>
            <p:nvPr/>
          </p:nvSpPr>
          <p:spPr>
            <a:xfrm>
              <a:off x="1675157" y="1794385"/>
              <a:ext cx="1356635" cy="82762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87"/>
            <p:cNvSpPr txBox="1"/>
            <p:nvPr/>
          </p:nvSpPr>
          <p:spPr>
            <a:xfrm>
              <a:off x="1699397" y="1818625"/>
              <a:ext cx="1308155" cy="779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HỖ TRỢ </a:t>
              </a:r>
              <a:endParaRPr/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LÃI SUẤT </a:t>
              </a:r>
              <a:endParaRPr sz="1600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7"/>
            <p:cNvSpPr/>
            <p:nvPr/>
          </p:nvSpPr>
          <p:spPr>
            <a:xfrm>
              <a:off x="3586258" y="1764556"/>
              <a:ext cx="4437726" cy="87994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87"/>
            <p:cNvSpPr txBox="1"/>
            <p:nvPr/>
          </p:nvSpPr>
          <p:spPr>
            <a:xfrm>
              <a:off x="3612031" y="1790329"/>
              <a:ext cx="4386180" cy="828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KHÔNG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lãi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, KHÔNG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gốc</a:t>
              </a:r>
              <a:endParaRPr sz="1800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khi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nhận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nhà</a:t>
              </a:r>
              <a:endParaRPr sz="1800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thời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gian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hỗ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trợ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tối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đa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không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quá</a:t>
              </a:r>
              <a:r>
                <a:rPr lang="en-US" sz="1800" b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15</a:t>
              </a:r>
              <a:r>
                <a:rPr lang="en-US" sz="1800" b="1" baseline="3000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th)</a:t>
              </a:r>
              <a:endParaRPr sz="1800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20" name="Google Shape;920;p87"/>
          <p:cNvCxnSpPr/>
          <p:nvPr/>
        </p:nvCxnSpPr>
        <p:spPr>
          <a:xfrm>
            <a:off x="3336587" y="2939982"/>
            <a:ext cx="554477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21" name="Google Shape;921;p87"/>
          <p:cNvSpPr txBox="1"/>
          <p:nvPr/>
        </p:nvSpPr>
        <p:spPr>
          <a:xfrm>
            <a:off x="619125" y="4086225"/>
            <a:ext cx="80772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Lưu ý: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Khách hàng chỉ được chọn 1 trong 2 chương trình hỗ trợ trên, không áp dụng đồng thời 2 chương trình 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7"/>
          <p:cNvGrpSpPr/>
          <p:nvPr/>
        </p:nvGrpSpPr>
        <p:grpSpPr>
          <a:xfrm>
            <a:off x="411774" y="3879725"/>
            <a:ext cx="2160680" cy="1037005"/>
            <a:chOff x="6006318" y="1456405"/>
            <a:chExt cx="2803065" cy="1838128"/>
          </a:xfrm>
        </p:grpSpPr>
        <p:pic>
          <p:nvPicPr>
            <p:cNvPr id="158" name="Google Shape;158;p17" descr="logo Mega Ruby-01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06319" y="2020715"/>
              <a:ext cx="1963631" cy="576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17" descr="Logo MegaShapphir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06318" y="2708796"/>
              <a:ext cx="2803065" cy="585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7" descr="mega-logo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06319" y="1456405"/>
              <a:ext cx="1194587" cy="4554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7"/>
          <p:cNvSpPr/>
          <p:nvPr/>
        </p:nvSpPr>
        <p:spPr>
          <a:xfrm>
            <a:off x="4933951" y="1628190"/>
            <a:ext cx="4105274" cy="2251535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EA9C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✓"/>
            </a:pPr>
            <a:r>
              <a:rPr lang="en-US" sz="1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PHÁP LÝ RÕ RÀNG </a:t>
            </a:r>
            <a:endParaRPr sz="1800" b="1" i="0" u="none" strike="noStrike" cap="non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✓"/>
            </a:pPr>
            <a:r>
              <a:rPr lang="en-US" sz="1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 ỨNG NHU CẦU THỰC</a:t>
            </a:r>
            <a:endParaRPr sz="1800" b="1" i="0" u="none" strike="noStrike" cap="non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✓"/>
            </a:pPr>
            <a:r>
              <a:rPr lang="en-US" sz="1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 CẢ HỢP LÝ</a:t>
            </a:r>
            <a:endParaRPr sz="1800" b="1" i="0" u="none" strike="noStrike" cap="non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✓"/>
            </a:pPr>
            <a:r>
              <a:rPr lang="en-US" sz="1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 TRÍ ĐẮC ĐỊA</a:t>
            </a:r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17145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17" descr="Melosa_Logo_Black&amp;White-0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775" y="1815246"/>
            <a:ext cx="1986212" cy="63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 descr="LUX_CI_Master_08_150911-0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5500" y="999350"/>
            <a:ext cx="1769012" cy="46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 descr="logo merita FA (2)-0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0731" y="1815246"/>
            <a:ext cx="1419247" cy="60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 descr="logo venica new-0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2459" y="816759"/>
            <a:ext cx="1381259" cy="76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 descr="logoMegaVillage-Opt10-Final(ko slogan)-0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64487" y="2611169"/>
            <a:ext cx="2262710" cy="79870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 txBox="1"/>
          <p:nvPr/>
        </p:nvSpPr>
        <p:spPr>
          <a:xfrm>
            <a:off x="469712" y="99103"/>
            <a:ext cx="8229600" cy="54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DỰ ÁN ĐÃ TRIỂN KHAI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7" descr="logo JAMILA-0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58351" y="3659328"/>
            <a:ext cx="1611628" cy="9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 descr="LOGO ROSITA GARDEN_FA-0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0045" y="2676348"/>
            <a:ext cx="1645102" cy="73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7331362" y="-19511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88"/>
          <p:cNvSpPr txBox="1">
            <a:spLocks noGrp="1"/>
          </p:cNvSpPr>
          <p:nvPr>
            <p:ph type="title"/>
          </p:nvPr>
        </p:nvSpPr>
        <p:spPr>
          <a:xfrm>
            <a:off x="443752" y="274108"/>
            <a:ext cx="6776198" cy="4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CHIẾT KHẤU THANH TOÁN NHANH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7" name="Google Shape;92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28370" y="-8068"/>
            <a:ext cx="1824595" cy="95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88"/>
          <p:cNvGrpSpPr/>
          <p:nvPr/>
        </p:nvGrpSpPr>
        <p:grpSpPr>
          <a:xfrm>
            <a:off x="581019" y="1095374"/>
            <a:ext cx="5381637" cy="3333750"/>
            <a:chOff x="-38106" y="0"/>
            <a:chExt cx="5381637" cy="3333750"/>
          </a:xfrm>
        </p:grpSpPr>
        <p:sp>
          <p:nvSpPr>
            <p:cNvPr id="929" name="Google Shape;929;p88"/>
            <p:cNvSpPr/>
            <p:nvPr/>
          </p:nvSpPr>
          <p:spPr>
            <a:xfrm>
              <a:off x="-38106" y="0"/>
              <a:ext cx="4509611" cy="100012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rgbClr val="CE760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88"/>
            <p:cNvSpPr txBox="1"/>
            <p:nvPr/>
          </p:nvSpPr>
          <p:spPr>
            <a:xfrm>
              <a:off x="-8813" y="29293"/>
              <a:ext cx="3430397" cy="941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Khách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hàng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thanh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toán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vượt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tiến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độ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70% GTHĐ</a:t>
              </a:r>
              <a:endPara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88"/>
            <p:cNvSpPr/>
            <p:nvPr/>
          </p:nvSpPr>
          <p:spPr>
            <a:xfrm>
              <a:off x="85706" y="1166812"/>
              <a:ext cx="5057799" cy="100012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rgbClr val="CE760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88"/>
            <p:cNvSpPr txBox="1"/>
            <p:nvPr/>
          </p:nvSpPr>
          <p:spPr>
            <a:xfrm>
              <a:off x="114999" y="1196105"/>
              <a:ext cx="3823831" cy="941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Nhận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chiết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khấu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ưu</a:t>
              </a: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đãi</a:t>
              </a:r>
              <a:r>
                <a:rPr lang="en-US" sz="1800">
                  <a:solidFill>
                    <a:srgbClr val="FF0000"/>
                  </a:solidFill>
                  <a:sym typeface="Arial"/>
                </a:rPr>
                <a:t> </a:t>
              </a:r>
              <a:endParaRPr>
                <a:solidFill>
                  <a:srgbClr val="FF0000"/>
                </a:solidFill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4% </a:t>
              </a:r>
              <a:r>
                <a:rPr lang="en-US" sz="1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x </a:t>
              </a:r>
              <a:r>
                <a:rPr lang="en-US" sz="1800" b="1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Giá</a:t>
              </a:r>
              <a:r>
                <a:rPr lang="en-US" sz="1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trị</a:t>
              </a:r>
              <a:r>
                <a:rPr lang="en-US" sz="1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HĐMB </a:t>
              </a:r>
              <a:r>
                <a:rPr lang="en-US" sz="1800" b="1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chưa</a:t>
              </a:r>
              <a:r>
                <a:rPr lang="en-US" sz="1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VAT</a:t>
              </a:r>
              <a:endParaRPr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88"/>
            <p:cNvSpPr/>
            <p:nvPr/>
          </p:nvSpPr>
          <p:spPr>
            <a:xfrm>
              <a:off x="681495" y="2333625"/>
              <a:ext cx="4662036" cy="100012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rgbClr val="CE760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88"/>
            <p:cNvSpPr txBox="1"/>
            <p:nvPr/>
          </p:nvSpPr>
          <p:spPr>
            <a:xfrm>
              <a:off x="710788" y="2362918"/>
              <a:ext cx="3520039" cy="941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quy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đổi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tiền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mặt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nhận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ngay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khi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thanh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toán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đầy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đủ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88"/>
            <p:cNvSpPr/>
            <p:nvPr/>
          </p:nvSpPr>
          <p:spPr>
            <a:xfrm>
              <a:off x="3821423" y="758428"/>
              <a:ext cx="650081" cy="650081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D4120">
                <a:alpha val="89803"/>
              </a:srgbClr>
            </a:solidFill>
            <a:ln w="25400" cap="flat" cmpd="sng">
              <a:solidFill>
                <a:srgbClr val="E38310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8"/>
            <p:cNvSpPr txBox="1"/>
            <p:nvPr/>
          </p:nvSpPr>
          <p:spPr>
            <a:xfrm>
              <a:off x="3967691" y="758428"/>
              <a:ext cx="357545" cy="489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000" tIns="33000" rIns="33000" bIns="330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solidFill>
                  <a:srgbClr val="AB620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8"/>
            <p:cNvSpPr/>
            <p:nvPr/>
          </p:nvSpPr>
          <p:spPr>
            <a:xfrm>
              <a:off x="4219330" y="1918573"/>
              <a:ext cx="650081" cy="650081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D4120">
                <a:alpha val="89803"/>
              </a:srgbClr>
            </a:solidFill>
            <a:ln w="25400" cap="flat" cmpd="sng">
              <a:solidFill>
                <a:srgbClr val="E38310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8"/>
            <p:cNvSpPr txBox="1"/>
            <p:nvPr/>
          </p:nvSpPr>
          <p:spPr>
            <a:xfrm>
              <a:off x="4365598" y="1918573"/>
              <a:ext cx="357545" cy="489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000" tIns="33000" rIns="33000" bIns="330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939" name="Google Shape;939;p88"/>
          <p:cNvGraphicFramePr/>
          <p:nvPr/>
        </p:nvGraphicFramePr>
        <p:xfrm>
          <a:off x="6067426" y="1752600"/>
          <a:ext cx="2905125" cy="1409700"/>
        </p:xfrm>
        <a:graphic>
          <a:graphicData uri="http://schemas.openxmlformats.org/drawingml/2006/table">
            <a:tbl>
              <a:tblPr>
                <a:noFill/>
                <a:tableStyleId>{A951BEBA-FD71-4225-ADCC-5F35DF15EFFB}</a:tableStyleId>
              </a:tblPr>
              <a:tblGrid>
                <a:gridCol w="1857525"/>
                <a:gridCol w="1047600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Giá trị HĐMB (gồm VAT)</a:t>
                      </a:r>
                      <a:endParaRPr sz="11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2.000.000.000</a:t>
                      </a:r>
                      <a:endParaRPr sz="11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Giá trị HĐMB (chưa VAT)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1.826.484.018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Tỷ lệ chiết khấu 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4%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SỐ TIỀN CHIẾT KHẤU</a:t>
                      </a:r>
                      <a:endParaRPr sz="12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73.059.360</a:t>
                      </a:r>
                      <a:endParaRPr sz="12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940" name="Google Shape;940;p88"/>
          <p:cNvSpPr/>
          <p:nvPr/>
        </p:nvSpPr>
        <p:spPr>
          <a:xfrm>
            <a:off x="6915150" y="838200"/>
            <a:ext cx="1495425" cy="69532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Ví dụ</a:t>
            </a:r>
            <a:endParaRPr sz="2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89"/>
          <p:cNvSpPr txBox="1">
            <a:spLocks noGrp="1"/>
          </p:cNvSpPr>
          <p:nvPr>
            <p:ph type="body" idx="1"/>
          </p:nvPr>
        </p:nvSpPr>
        <p:spPr>
          <a:xfrm>
            <a:off x="700057" y="715913"/>
            <a:ext cx="75315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 tiết các đợt thanh toán như sau: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89"/>
          <p:cNvSpPr txBox="1">
            <a:spLocks noGrp="1"/>
          </p:cNvSpPr>
          <p:nvPr>
            <p:ph type="title"/>
          </p:nvPr>
        </p:nvSpPr>
        <p:spPr>
          <a:xfrm>
            <a:off x="700057" y="305246"/>
            <a:ext cx="5318872" cy="4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CHIẾT KHẤU THANH TOÁN NHANH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4707073"/>
              </p:ext>
            </p:extLst>
          </p:nvPr>
        </p:nvGraphicFramePr>
        <p:xfrm>
          <a:off x="637953" y="1197068"/>
          <a:ext cx="6769669" cy="3394075"/>
        </p:xfrm>
        <a:graphic>
          <a:graphicData uri="http://schemas.openxmlformats.org/drawingml/2006/table">
            <a:tbl>
              <a:tblPr firstRow="1" firstCol="1" bandRow="1">
                <a:tableStyleId>{C1D0C2B9-C67D-42E5-B851-2E132A3929AE}</a:tableStyleId>
              </a:tblPr>
              <a:tblGrid>
                <a:gridCol w="508588"/>
                <a:gridCol w="2213347"/>
                <a:gridCol w="4047734"/>
              </a:tblGrid>
              <a:tr h="5272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ĐỢT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1" smtClean="0">
                          <a:effectLst/>
                        </a:rPr>
                        <a:t>SỐ </a:t>
                      </a:r>
                      <a:r>
                        <a:rPr lang="en-US" sz="1000" b="1">
                          <a:effectLst/>
                        </a:rPr>
                        <a:t>TIỀN THANH TOÁN</a:t>
                      </a:r>
                      <a:endParaRPr lang="en-US" sz="1100" b="1">
                        <a:effectLst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(</a:t>
                      </a:r>
                      <a:r>
                        <a:rPr lang="en-US" sz="1000" b="1" err="1">
                          <a:effectLst/>
                        </a:rPr>
                        <a:t>trên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giá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trị</a:t>
                      </a:r>
                      <a:r>
                        <a:rPr lang="en-US" sz="1000" b="1">
                          <a:effectLst/>
                        </a:rPr>
                        <a:t> HĐMB)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THỜI ĐIỂM THANH TOÁN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>
                    <a:solidFill>
                      <a:srgbClr val="FFFF00"/>
                    </a:solidFill>
                  </a:tcPr>
                </a:tc>
              </a:tr>
              <a:tr h="2907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50 </a:t>
                      </a:r>
                      <a:r>
                        <a:rPr lang="en-US" sz="1200" b="1" err="1">
                          <a:effectLst/>
                        </a:rPr>
                        <a:t>triệu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err="1">
                          <a:effectLst/>
                        </a:rPr>
                        <a:t>Ký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Thỏa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Thuận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Đặt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cọc</a:t>
                      </a:r>
                      <a:r>
                        <a:rPr lang="en-US" sz="1100" b="1">
                          <a:effectLst/>
                        </a:rPr>
                        <a:t> “TTĐC”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</a:tr>
              <a:tr h="394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10%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(Bao </a:t>
                      </a:r>
                      <a:r>
                        <a:rPr lang="en-US" sz="1100" b="1" err="1">
                          <a:effectLst/>
                        </a:rPr>
                        <a:t>gồm</a:t>
                      </a:r>
                      <a:r>
                        <a:rPr lang="en-US" sz="1100" b="1">
                          <a:effectLst/>
                        </a:rPr>
                        <a:t> 50 </a:t>
                      </a:r>
                      <a:r>
                        <a:rPr lang="en-US" sz="1100" b="1" err="1">
                          <a:effectLst/>
                        </a:rPr>
                        <a:t>Triệu</a:t>
                      </a:r>
                      <a:r>
                        <a:rPr lang="en-US" sz="1100" b="1">
                          <a:effectLst/>
                        </a:rPr>
                        <a:t>)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err="1">
                          <a:effectLst/>
                        </a:rPr>
                        <a:t>Trong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vòng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smtClean="0">
                          <a:effectLst/>
                        </a:rPr>
                        <a:t>07 </a:t>
                      </a:r>
                      <a:r>
                        <a:rPr lang="en-US" sz="1100" b="1" err="1">
                          <a:effectLst/>
                        </a:rPr>
                        <a:t>ngày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kê</a:t>
                      </a:r>
                      <a:r>
                        <a:rPr lang="en-US" sz="1100" b="1">
                          <a:effectLst/>
                        </a:rPr>
                        <a:t>̉ </a:t>
                      </a:r>
                      <a:r>
                        <a:rPr lang="en-US" sz="1100" b="1" err="1">
                          <a:effectLst/>
                        </a:rPr>
                        <a:t>tư</a:t>
                      </a:r>
                      <a:r>
                        <a:rPr lang="en-US" sz="1100" b="1">
                          <a:effectLst/>
                        </a:rPr>
                        <a:t>̀ </a:t>
                      </a:r>
                      <a:r>
                        <a:rPr lang="en-US" sz="1100" b="1" err="1">
                          <a:effectLst/>
                        </a:rPr>
                        <a:t>ngày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ky</a:t>
                      </a:r>
                      <a:r>
                        <a:rPr lang="en-US" sz="1100" b="1">
                          <a:effectLst/>
                        </a:rPr>
                        <a:t>́ TTĐC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</a:tr>
              <a:tr h="394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20%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 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err="1">
                          <a:effectLst/>
                        </a:rPr>
                        <a:t>Ký</a:t>
                      </a:r>
                      <a:r>
                        <a:rPr lang="en-US" sz="1100" b="1">
                          <a:effectLst/>
                        </a:rPr>
                        <a:t> HĐMB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</a:rPr>
                        <a:t>(</a:t>
                      </a:r>
                      <a:r>
                        <a:rPr lang="en-US" sz="1100" err="1" smtClean="0">
                          <a:effectLst/>
                        </a:rPr>
                        <a:t>Trong</a:t>
                      </a:r>
                      <a:r>
                        <a:rPr lang="en-US" sz="1100" smtClean="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vòng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smtClean="0">
                          <a:effectLst/>
                        </a:rPr>
                        <a:t>20 </a:t>
                      </a:r>
                      <a:r>
                        <a:rPr lang="en-US" sz="1100" err="1">
                          <a:effectLst/>
                        </a:rPr>
                        <a:t>ngày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kê</a:t>
                      </a:r>
                      <a:r>
                        <a:rPr lang="en-US" sz="1100">
                          <a:effectLst/>
                        </a:rPr>
                        <a:t>̉ </a:t>
                      </a:r>
                      <a:r>
                        <a:rPr lang="en-US" sz="1100" err="1">
                          <a:effectLst/>
                        </a:rPr>
                        <a:t>tư</a:t>
                      </a:r>
                      <a:r>
                        <a:rPr lang="en-US" sz="1100">
                          <a:effectLst/>
                        </a:rPr>
                        <a:t>̀ </a:t>
                      </a:r>
                      <a:r>
                        <a:rPr lang="en-US" sz="1100" err="1">
                          <a:effectLst/>
                        </a:rPr>
                        <a:t>ngày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ky</a:t>
                      </a:r>
                      <a:r>
                        <a:rPr lang="en-US" sz="1100">
                          <a:effectLst/>
                        </a:rPr>
                        <a:t>́ </a:t>
                      </a:r>
                      <a:r>
                        <a:rPr lang="en-US" sz="1100" smtClean="0">
                          <a:effectLst/>
                        </a:rPr>
                        <a:t>TTĐC)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</a:tr>
              <a:tr h="3740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40%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effectLst/>
                        </a:rPr>
                        <a:t>Khách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hàng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thanh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toán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tối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đa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trong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vòng</a:t>
                      </a:r>
                      <a:r>
                        <a:rPr lang="en-US" sz="1100">
                          <a:effectLst/>
                        </a:rPr>
                        <a:t> 5 </a:t>
                      </a:r>
                      <a:r>
                        <a:rPr lang="en-US" sz="1100" err="1">
                          <a:effectLst/>
                        </a:rPr>
                        <a:t>ngày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làm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việc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kể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từ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ngày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ký</a:t>
                      </a:r>
                      <a:r>
                        <a:rPr lang="en-US" sz="1100">
                          <a:effectLst/>
                        </a:rPr>
                        <a:t> HĐMB.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</a:tr>
              <a:tr h="3688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25% + 2% </a:t>
                      </a:r>
                      <a:r>
                        <a:rPr lang="en-US" sz="1100" b="1" err="1">
                          <a:effectLst/>
                        </a:rPr>
                        <a:t>Quỹ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bảo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trì</a:t>
                      </a:r>
                      <a:endParaRPr lang="en-US" sz="1100" b="1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+ 1 </a:t>
                      </a:r>
                      <a:r>
                        <a:rPr lang="en-US" sz="1100" b="1" err="1">
                          <a:effectLst/>
                        </a:rPr>
                        <a:t>Năm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Phí</a:t>
                      </a:r>
                      <a:r>
                        <a:rPr lang="en-US" sz="1100" b="1">
                          <a:effectLst/>
                        </a:rPr>
                        <a:t> </a:t>
                      </a:r>
                      <a:r>
                        <a:rPr lang="en-US" sz="1100" b="1" err="1">
                          <a:effectLst/>
                        </a:rPr>
                        <a:t>quản</a:t>
                      </a:r>
                      <a:r>
                        <a:rPr lang="en-US" sz="1100" b="1">
                          <a:effectLst/>
                        </a:rPr>
                        <a:t> lý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Thông báo Bàn giao nhà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</a:tr>
              <a:tr h="2543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5%</a:t>
                      </a:r>
                      <a:endParaRPr lang="en-US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Thông báo nhận CNQSHNƠ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</a:tr>
              <a:tr h="378661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effectLst/>
                        </a:rPr>
                        <a:t>Chiết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khấu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ưu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đãi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200" b="1">
                          <a:effectLst/>
                        </a:rPr>
                        <a:t>4%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(</a:t>
                      </a:r>
                      <a:r>
                        <a:rPr lang="en-US" sz="1100" err="1">
                          <a:effectLst/>
                        </a:rPr>
                        <a:t>trên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tổng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giá</a:t>
                      </a:r>
                      <a:r>
                        <a:rPr lang="en-US" sz="1100">
                          <a:effectLst/>
                        </a:rPr>
                        <a:t> trị HĐMB </a:t>
                      </a:r>
                      <a:r>
                        <a:rPr lang="en-US" sz="1100" err="1">
                          <a:effectLst/>
                        </a:rPr>
                        <a:t>chưa</a:t>
                      </a:r>
                      <a:r>
                        <a:rPr lang="en-US" sz="1100">
                          <a:effectLst/>
                        </a:rPr>
                        <a:t> VAT)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effectLst/>
                        </a:rPr>
                        <a:t>khi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thanh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toán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vượt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tiến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độ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đến</a:t>
                      </a:r>
                      <a:r>
                        <a:rPr lang="en-US" sz="1100">
                          <a:effectLst/>
                        </a:rPr>
                        <a:t> 70% </a:t>
                      </a:r>
                      <a:r>
                        <a:rPr lang="en-US" sz="1100" err="1">
                          <a:effectLst/>
                        </a:rPr>
                        <a:t>giá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trị</a:t>
                      </a:r>
                      <a:r>
                        <a:rPr lang="en-US" sz="1100">
                          <a:effectLst/>
                        </a:rPr>
                        <a:t> HĐMB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045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effectLst/>
                        </a:rPr>
                        <a:t>Chiết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khấu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được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quy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đổi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thành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tiền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mặt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và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tặng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ngay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khi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Khách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hàng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hoàn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tất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ký</a:t>
                      </a:r>
                      <a:r>
                        <a:rPr lang="en-US" sz="1100">
                          <a:effectLst/>
                        </a:rPr>
                        <a:t> HĐMB, </a:t>
                      </a:r>
                      <a:r>
                        <a:rPr lang="en-US" sz="1100" err="1">
                          <a:effectLst/>
                        </a:rPr>
                        <a:t>đồng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thời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thanh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toán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đủ</a:t>
                      </a:r>
                      <a:r>
                        <a:rPr lang="en-US" sz="1100">
                          <a:effectLst/>
                        </a:rPr>
                        <a:t> tỷ </a:t>
                      </a:r>
                      <a:r>
                        <a:rPr lang="en-US" sz="1100" err="1">
                          <a:effectLst/>
                        </a:rPr>
                        <a:t>lê</a:t>
                      </a:r>
                      <a:r>
                        <a:rPr lang="en-US" sz="1100">
                          <a:effectLst/>
                        </a:rPr>
                        <a:t>̣ </a:t>
                      </a:r>
                      <a:r>
                        <a:rPr lang="en-US" sz="1100" err="1">
                          <a:effectLst/>
                        </a:rPr>
                        <a:t>theo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quy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định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nêu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trên</a:t>
                      </a:r>
                      <a:r>
                        <a:rPr lang="en-US" sz="1100">
                          <a:effectLst/>
                        </a:rPr>
                        <a:t>.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436" marR="6243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90"/>
          <p:cNvSpPr txBox="1">
            <a:spLocks noGrp="1"/>
          </p:cNvSpPr>
          <p:nvPr>
            <p:ph type="title"/>
          </p:nvPr>
        </p:nvSpPr>
        <p:spPr>
          <a:xfrm>
            <a:off x="443753" y="197908"/>
            <a:ext cx="5318872" cy="4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CHIẾT KHẤU THANH TOÁN NHANH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4" name="Google Shape;954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28370" y="-8068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90"/>
          <p:cNvSpPr/>
          <p:nvPr/>
        </p:nvSpPr>
        <p:spPr>
          <a:xfrm>
            <a:off x="790574" y="657225"/>
            <a:ext cx="6096001" cy="58102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Đối với KH có nguồn tiền nhàn rỗi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6" name="Google Shape;956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750" y="1504949"/>
            <a:ext cx="4775947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90"/>
          <p:cNvSpPr txBox="1"/>
          <p:nvPr/>
        </p:nvSpPr>
        <p:spPr>
          <a:xfrm>
            <a:off x="1235413" y="3359348"/>
            <a:ext cx="4098587" cy="68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Nhận chiết khấu :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1,826,484,018 x 4% = 73,059,360  đồng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90"/>
          <p:cNvSpPr/>
          <p:nvPr/>
        </p:nvSpPr>
        <p:spPr>
          <a:xfrm>
            <a:off x="3284706" y="3073596"/>
            <a:ext cx="200025" cy="34290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60D0D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90"/>
          <p:cNvSpPr txBox="1"/>
          <p:nvPr/>
        </p:nvSpPr>
        <p:spPr>
          <a:xfrm>
            <a:off x="1857375" y="4381500"/>
            <a:ext cx="3676650" cy="3385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Thực tế thanh toán:   1.326.940.640</a:t>
            </a:r>
            <a:endParaRPr sz="1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0"/>
          <p:cNvSpPr/>
          <p:nvPr/>
        </p:nvSpPr>
        <p:spPr>
          <a:xfrm>
            <a:off x="3384718" y="4010023"/>
            <a:ext cx="200025" cy="34290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60D0D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90"/>
          <p:cNvSpPr/>
          <p:nvPr/>
        </p:nvSpPr>
        <p:spPr>
          <a:xfrm>
            <a:off x="5295900" y="2562224"/>
            <a:ext cx="828675" cy="2000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0D0D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90"/>
          <p:cNvSpPr/>
          <p:nvPr/>
        </p:nvSpPr>
        <p:spPr>
          <a:xfrm>
            <a:off x="6172200" y="2262186"/>
            <a:ext cx="2400300" cy="70008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Gửi tiết kiệm LSNH 6%/năm</a:t>
            </a:r>
            <a:endParaRPr sz="16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90"/>
          <p:cNvSpPr/>
          <p:nvPr/>
        </p:nvSpPr>
        <p:spPr>
          <a:xfrm>
            <a:off x="5314950" y="3762374"/>
            <a:ext cx="828675" cy="2000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0D0D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90"/>
          <p:cNvSpPr/>
          <p:nvPr/>
        </p:nvSpPr>
        <p:spPr>
          <a:xfrm>
            <a:off x="6276975" y="3586161"/>
            <a:ext cx="2400300" cy="70008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Tương đương LS 12.8%/năm</a:t>
            </a:r>
            <a:endParaRPr sz="1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90"/>
          <p:cNvSpPr/>
          <p:nvPr/>
        </p:nvSpPr>
        <p:spPr>
          <a:xfrm rot="-5400000">
            <a:off x="7258050" y="2991461"/>
            <a:ext cx="438149" cy="469071"/>
          </a:xfrm>
          <a:prstGeom prst="chevron">
            <a:avLst>
              <a:gd name="adj" fmla="val 62310"/>
            </a:avLst>
          </a:prstGeom>
          <a:solidFill>
            <a:srgbClr val="E60D0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91"/>
          <p:cNvSpPr txBox="1">
            <a:spLocks noGrp="1"/>
          </p:cNvSpPr>
          <p:nvPr>
            <p:ph type="title"/>
          </p:nvPr>
        </p:nvSpPr>
        <p:spPr>
          <a:xfrm>
            <a:off x="443753" y="197908"/>
            <a:ext cx="5318872" cy="4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CHIẾT KHẤU THANH TOÁN NHANH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1" name="Google Shape;971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28370" y="-8068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91"/>
          <p:cNvSpPr/>
          <p:nvPr/>
        </p:nvSpPr>
        <p:spPr>
          <a:xfrm>
            <a:off x="790574" y="657225"/>
            <a:ext cx="6096001" cy="58102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Đối với KH cần vay ngân hàng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91"/>
          <p:cNvSpPr txBox="1"/>
          <p:nvPr/>
        </p:nvSpPr>
        <p:spPr>
          <a:xfrm>
            <a:off x="1381328" y="3368873"/>
            <a:ext cx="4143172" cy="68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Nhận chiết khấu :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1,826,484,018 x 4% = 73,059,360  đồng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91"/>
          <p:cNvSpPr/>
          <p:nvPr/>
        </p:nvSpPr>
        <p:spPr>
          <a:xfrm>
            <a:off x="3500437" y="3057523"/>
            <a:ext cx="200025" cy="34290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60D0D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91"/>
          <p:cNvSpPr txBox="1"/>
          <p:nvPr/>
        </p:nvSpPr>
        <p:spPr>
          <a:xfrm>
            <a:off x="1459149" y="4381500"/>
            <a:ext cx="4251088" cy="3385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Vốn tự có bỏ ra ~ 26% : 526,940,640 đồng</a:t>
            </a:r>
            <a:endParaRPr sz="1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91"/>
          <p:cNvSpPr/>
          <p:nvPr/>
        </p:nvSpPr>
        <p:spPr>
          <a:xfrm>
            <a:off x="3452914" y="4020586"/>
            <a:ext cx="200025" cy="34290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60D0D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91"/>
          <p:cNvSpPr/>
          <p:nvPr/>
        </p:nvSpPr>
        <p:spPr>
          <a:xfrm>
            <a:off x="5314950" y="3762374"/>
            <a:ext cx="828675" cy="2000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0D0D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8" name="Google Shape;978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677" y="1507929"/>
            <a:ext cx="4957067" cy="1454346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91"/>
          <p:cNvSpPr/>
          <p:nvPr/>
        </p:nvSpPr>
        <p:spPr>
          <a:xfrm>
            <a:off x="6267450" y="2743200"/>
            <a:ext cx="2600325" cy="197685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KH thanh toán lãi gốc theo quy định của NH.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Vốn tự có bỏ ra thấp nhất ~ 26%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Sử dụng linh hoạt tiền chiết khấu</a:t>
            </a:r>
            <a:endParaRPr sz="16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92"/>
          <p:cNvSpPr txBox="1">
            <a:spLocks noGrp="1"/>
          </p:cNvSpPr>
          <p:nvPr>
            <p:ph type="title"/>
          </p:nvPr>
        </p:nvSpPr>
        <p:spPr>
          <a:xfrm>
            <a:off x="466725" y="274108"/>
            <a:ext cx="7543800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CHƯƠNG TRÌNH HỖ TRỢ LÃI SUẤT LIÊN KẾT NGÂN HÀNG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5" name="Google Shape;985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28370" y="-8068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92"/>
          <p:cNvSpPr txBox="1"/>
          <p:nvPr/>
        </p:nvSpPr>
        <p:spPr>
          <a:xfrm>
            <a:off x="1738312" y="1373188"/>
            <a:ext cx="1914525" cy="170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39239"/>
              </a:buClr>
              <a:buSzPts val="2400"/>
              <a:buFont typeface="Arial"/>
              <a:buNone/>
            </a:pPr>
            <a:endParaRPr sz="2400" b="1" i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7" name="Google Shape;987;p92"/>
          <p:cNvSpPr txBox="1"/>
          <p:nvPr/>
        </p:nvSpPr>
        <p:spPr>
          <a:xfrm>
            <a:off x="773882" y="3962400"/>
            <a:ext cx="80977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u="sng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Ghi</a:t>
            </a:r>
            <a:r>
              <a:rPr lang="en-US" sz="1600" i="1" u="sng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 u="sng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lang="en-US" sz="1600" i="1" u="sng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24108"/>
              </a:buClr>
              <a:buSzPts val="1600"/>
              <a:buFont typeface="Arial"/>
              <a:buChar char="-"/>
            </a:pP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Áp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dụng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đối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với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các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ngân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hàng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danh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sách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CĐT ban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hành</a:t>
            </a:r>
            <a:endParaRPr sz="1600">
              <a:solidFill>
                <a:srgbClr val="72410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24108"/>
              </a:buClr>
              <a:buSzPts val="1600"/>
              <a:buFont typeface="Arial"/>
              <a:buChar char="-"/>
            </a:pP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NH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ngân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thanh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tối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đa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vòng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1600" b="1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việc</a:t>
            </a: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kể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KH </a:t>
            </a:r>
            <a:r>
              <a:rPr lang="en-US" sz="1600" err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ký</a:t>
            </a:r>
            <a:r>
              <a:rPr lang="en-US" sz="16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 HĐMB</a:t>
            </a:r>
            <a:endParaRPr sz="1600">
              <a:solidFill>
                <a:srgbClr val="7241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8" name="Google Shape;988;p92"/>
          <p:cNvGrpSpPr/>
          <p:nvPr/>
        </p:nvGrpSpPr>
        <p:grpSpPr>
          <a:xfrm>
            <a:off x="-2833947" y="612506"/>
            <a:ext cx="8182462" cy="3518438"/>
            <a:chOff x="-2995872" y="-454294"/>
            <a:chExt cx="8182462" cy="3518438"/>
          </a:xfrm>
        </p:grpSpPr>
        <p:sp>
          <p:nvSpPr>
            <p:cNvPr id="989" name="Google Shape;989;p92"/>
            <p:cNvSpPr/>
            <p:nvPr/>
          </p:nvSpPr>
          <p:spPr>
            <a:xfrm>
              <a:off x="-2995872" y="-454294"/>
              <a:ext cx="3518438" cy="3518438"/>
            </a:xfrm>
            <a:prstGeom prst="blockArc">
              <a:avLst>
                <a:gd name="adj1" fmla="val 18900000"/>
                <a:gd name="adj2" fmla="val 2700000"/>
                <a:gd name="adj3" fmla="val 614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92"/>
            <p:cNvSpPr/>
            <p:nvPr/>
          </p:nvSpPr>
          <p:spPr>
            <a:xfrm>
              <a:off x="398263" y="313750"/>
              <a:ext cx="4773811" cy="46729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92"/>
            <p:cNvSpPr txBox="1"/>
            <p:nvPr/>
          </p:nvSpPr>
          <p:spPr>
            <a:xfrm>
              <a:off x="398263" y="313750"/>
              <a:ext cx="4773811" cy="467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4300" tIns="40625" rIns="40625" bIns="40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KH </a:t>
              </a:r>
              <a:r>
                <a:rPr lang="en-US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tham</a:t>
              </a: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gia</a:t>
              </a: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vốn</a:t>
              </a: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tự</a:t>
              </a: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40% </a:t>
              </a:r>
              <a:r>
                <a:rPr lang="en-US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ký</a:t>
              </a:r>
              <a:r>
                <a:rPr lang="en-US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HĐMB</a:t>
              </a:r>
              <a:endParaRPr b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92"/>
            <p:cNvSpPr/>
            <p:nvPr/>
          </p:nvSpPr>
          <p:spPr>
            <a:xfrm>
              <a:off x="-6923" y="195738"/>
              <a:ext cx="652462" cy="65246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92"/>
            <p:cNvSpPr/>
            <p:nvPr/>
          </p:nvSpPr>
          <p:spPr>
            <a:xfrm>
              <a:off x="587999" y="1096411"/>
              <a:ext cx="4584075" cy="38948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92"/>
            <p:cNvSpPr txBox="1"/>
            <p:nvPr/>
          </p:nvSpPr>
          <p:spPr>
            <a:xfrm>
              <a:off x="587999" y="1096411"/>
              <a:ext cx="4584075" cy="389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4300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Ngân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hàng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ngân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30%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giá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trị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hợp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đồng</a:t>
              </a:r>
              <a:endParaRPr sz="1400" b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92"/>
            <p:cNvSpPr/>
            <p:nvPr/>
          </p:nvSpPr>
          <p:spPr>
            <a:xfrm>
              <a:off x="182812" y="978693"/>
              <a:ext cx="652462" cy="65246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92"/>
            <p:cNvSpPr/>
            <p:nvPr/>
          </p:nvSpPr>
          <p:spPr>
            <a:xfrm>
              <a:off x="225836" y="1669523"/>
              <a:ext cx="4960754" cy="8434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92"/>
            <p:cNvSpPr txBox="1"/>
            <p:nvPr/>
          </p:nvSpPr>
          <p:spPr>
            <a:xfrm>
              <a:off x="225836" y="1669523"/>
              <a:ext cx="4960754" cy="843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4300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Khi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bàn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giao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: 25% GTHĐ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Khách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hàng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thể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tiếp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tục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vay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với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lãi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thường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hoặc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dùng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vốn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tự</a:t>
              </a:r>
              <a:r>
                <a:rPr lang="en-US" sz="1400" b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err="1">
                  <a:solidFill>
                    <a:srgbClr val="724108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endParaRPr sz="1400" b="1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92"/>
            <p:cNvSpPr/>
            <p:nvPr/>
          </p:nvSpPr>
          <p:spPr>
            <a:xfrm>
              <a:off x="-6923" y="1761648"/>
              <a:ext cx="652462" cy="65246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9" name="Google Shape;999;p92"/>
          <p:cNvSpPr/>
          <p:nvPr/>
        </p:nvSpPr>
        <p:spPr>
          <a:xfrm>
            <a:off x="5334000" y="2343149"/>
            <a:ext cx="742950" cy="2095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92"/>
          <p:cNvSpPr/>
          <p:nvPr/>
        </p:nvSpPr>
        <p:spPr>
          <a:xfrm>
            <a:off x="6143625" y="1524000"/>
            <a:ext cx="3000375" cy="2540000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KHÔNG trả lãi, KHÔNG trả gốc đến khi nhận nhà </a:t>
            </a:r>
            <a:endParaRPr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(thời gian hỗ trợ tối đa không quá 15</a:t>
            </a:r>
            <a:r>
              <a:rPr lang="en-US" sz="1600" b="1" baseline="30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92"/>
          <p:cNvSpPr txBox="1"/>
          <p:nvPr/>
        </p:nvSpPr>
        <p:spPr>
          <a:xfrm>
            <a:off x="361950" y="1411288"/>
            <a:ext cx="4786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241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endParaRPr sz="1800" b="1">
              <a:solidFill>
                <a:srgbClr val="7241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2" name="Google Shape;1002;p92"/>
          <p:cNvSpPr txBox="1"/>
          <p:nvPr/>
        </p:nvSpPr>
        <p:spPr>
          <a:xfrm>
            <a:off x="552450" y="2173288"/>
            <a:ext cx="4786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241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endParaRPr sz="1800" b="1">
              <a:solidFill>
                <a:srgbClr val="7241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3" name="Google Shape;1003;p92"/>
          <p:cNvSpPr txBox="1"/>
          <p:nvPr/>
        </p:nvSpPr>
        <p:spPr>
          <a:xfrm>
            <a:off x="352425" y="2973388"/>
            <a:ext cx="4786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241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endParaRPr sz="1800" b="1">
              <a:solidFill>
                <a:srgbClr val="7241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4" name="Google Shape;1004;p92"/>
          <p:cNvSpPr txBox="1"/>
          <p:nvPr/>
        </p:nvSpPr>
        <p:spPr>
          <a:xfrm>
            <a:off x="6486525" y="1066800"/>
            <a:ext cx="21526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D0D"/>
                </a:solidFill>
                <a:latin typeface="Arial"/>
                <a:ea typeface="Arial"/>
                <a:cs typeface="Arial"/>
                <a:sym typeface="Arial"/>
              </a:rPr>
              <a:t>CĐT hỗ trợ KH</a:t>
            </a:r>
            <a:endParaRPr sz="1800" b="1">
              <a:solidFill>
                <a:srgbClr val="C0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93"/>
          <p:cNvSpPr txBox="1">
            <a:spLocks noGrp="1"/>
          </p:cNvSpPr>
          <p:nvPr>
            <p:ph type="title"/>
          </p:nvPr>
        </p:nvSpPr>
        <p:spPr>
          <a:xfrm>
            <a:off x="466725" y="274108"/>
            <a:ext cx="7543800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CHƯƠNG TRÌNH HỖ TRỢ LÃI SUẤT LIÊN KẾT NGÂN HÀNG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93"/>
          <p:cNvSpPr txBox="1">
            <a:spLocks noGrp="1"/>
          </p:cNvSpPr>
          <p:nvPr>
            <p:ph type="body" idx="1"/>
          </p:nvPr>
        </p:nvSpPr>
        <p:spPr>
          <a:xfrm>
            <a:off x="466725" y="534607"/>
            <a:ext cx="7531645" cy="42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 tiết các đợt thanh toán như sau: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9937719"/>
              </p:ext>
            </p:extLst>
          </p:nvPr>
        </p:nvGraphicFramePr>
        <p:xfrm>
          <a:off x="797434" y="1005500"/>
          <a:ext cx="6847367" cy="3842942"/>
        </p:xfrm>
        <a:graphic>
          <a:graphicData uri="http://schemas.openxmlformats.org/drawingml/2006/table">
            <a:tbl>
              <a:tblPr firstRow="1" firstCol="1" bandRow="1">
                <a:tableStyleId>{C1D0C2B9-C67D-42E5-B851-2E132A3929AE}</a:tableStyleId>
              </a:tblPr>
              <a:tblGrid>
                <a:gridCol w="502559"/>
                <a:gridCol w="1696138"/>
                <a:gridCol w="4648670"/>
              </a:tblGrid>
              <a:tr h="6205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ĐỢT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SỐ TIỀN THANH TOÁN</a:t>
                      </a:r>
                      <a:endParaRPr lang="en-US" sz="1050" b="1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(</a:t>
                      </a:r>
                      <a:r>
                        <a:rPr lang="en-US" sz="1000" b="1" err="1">
                          <a:effectLst/>
                        </a:rPr>
                        <a:t>trên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giá</a:t>
                      </a:r>
                      <a:r>
                        <a:rPr lang="en-US" sz="1000" b="1">
                          <a:effectLst/>
                        </a:rPr>
                        <a:t> </a:t>
                      </a:r>
                      <a:r>
                        <a:rPr lang="en-US" sz="1000" b="1" err="1">
                          <a:effectLst/>
                        </a:rPr>
                        <a:t>trị</a:t>
                      </a:r>
                      <a:r>
                        <a:rPr lang="en-US" sz="1000" b="1">
                          <a:effectLst/>
                        </a:rPr>
                        <a:t> HĐMB)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THỜI ĐIỂM THANH TOÁN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>
                    <a:solidFill>
                      <a:srgbClr val="FFFF00"/>
                    </a:solidFill>
                  </a:tcPr>
                </a:tc>
              </a:tr>
              <a:tr h="2226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50 </a:t>
                      </a:r>
                      <a:r>
                        <a:rPr lang="en-US" sz="1100" b="1" err="1">
                          <a:effectLst/>
                        </a:rPr>
                        <a:t>triệu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err="1">
                          <a:effectLst/>
                        </a:rPr>
                        <a:t>Ký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Thỏa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Thuận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Đặt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cọc</a:t>
                      </a:r>
                      <a:r>
                        <a:rPr lang="en-US" sz="1050" b="1">
                          <a:effectLst/>
                        </a:rPr>
                        <a:t> “TTĐC”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</a:tr>
              <a:tr h="9349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  <a:r>
                        <a:rPr lang="en-US" sz="1050" smtClean="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10%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(Bao </a:t>
                      </a:r>
                      <a:r>
                        <a:rPr lang="en-US" sz="1050" b="1" err="1">
                          <a:effectLst/>
                        </a:rPr>
                        <a:t>gồm</a:t>
                      </a:r>
                      <a:r>
                        <a:rPr lang="en-US" sz="1050" b="1">
                          <a:effectLst/>
                        </a:rPr>
                        <a:t> 50 </a:t>
                      </a:r>
                      <a:r>
                        <a:rPr lang="en-US" sz="1050" b="1" err="1" smtClean="0">
                          <a:effectLst/>
                        </a:rPr>
                        <a:t>Triệu</a:t>
                      </a:r>
                      <a:r>
                        <a:rPr lang="en-US" sz="1050" b="1" smtClean="0">
                          <a:effectLst/>
                        </a:rPr>
                        <a:t>)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b="1" err="1">
                          <a:effectLst/>
                        </a:rPr>
                        <a:t>Trong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vòng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smtClean="0">
                          <a:effectLst/>
                        </a:rPr>
                        <a:t>07</a:t>
                      </a:r>
                      <a:r>
                        <a:rPr lang="en-US" sz="1050" b="1" baseline="0" smtClean="0">
                          <a:effectLst/>
                        </a:rPr>
                        <a:t> </a:t>
                      </a:r>
                      <a:r>
                        <a:rPr lang="en-US" sz="1050" b="1" err="1" smtClean="0">
                          <a:effectLst/>
                        </a:rPr>
                        <a:t>ngày</a:t>
                      </a:r>
                      <a:r>
                        <a:rPr lang="en-US" sz="1050" b="1" smtClean="0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kê</a:t>
                      </a:r>
                      <a:r>
                        <a:rPr lang="en-US" sz="1050" b="1">
                          <a:effectLst/>
                        </a:rPr>
                        <a:t>̉ </a:t>
                      </a:r>
                      <a:r>
                        <a:rPr lang="en-US" sz="1050" b="1" err="1">
                          <a:effectLst/>
                        </a:rPr>
                        <a:t>tư</a:t>
                      </a:r>
                      <a:r>
                        <a:rPr lang="en-US" sz="1050" b="1">
                          <a:effectLst/>
                        </a:rPr>
                        <a:t>̀ </a:t>
                      </a:r>
                      <a:r>
                        <a:rPr lang="en-US" sz="1050" b="1" err="1">
                          <a:effectLst/>
                        </a:rPr>
                        <a:t>ngày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ky</a:t>
                      </a:r>
                      <a:r>
                        <a:rPr lang="en-US" sz="1050" b="1">
                          <a:effectLst/>
                        </a:rPr>
                        <a:t>́ TTĐC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</a:tr>
              <a:tr h="9804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30%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50" err="1">
                          <a:effectLst/>
                        </a:rPr>
                        <a:t>Ký</a:t>
                      </a:r>
                      <a:r>
                        <a:rPr lang="en-US" sz="1050">
                          <a:effectLst/>
                        </a:rPr>
                        <a:t> HĐMB (</a:t>
                      </a:r>
                      <a:r>
                        <a:rPr lang="en-US" sz="1050" err="1">
                          <a:effectLst/>
                        </a:rPr>
                        <a:t>Trong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vòng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smtClean="0">
                          <a:effectLst/>
                        </a:rPr>
                        <a:t>20 </a:t>
                      </a:r>
                      <a:r>
                        <a:rPr lang="en-US" sz="1050" err="1">
                          <a:effectLst/>
                        </a:rPr>
                        <a:t>ngày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kê</a:t>
                      </a:r>
                      <a:r>
                        <a:rPr lang="en-US" sz="1050">
                          <a:effectLst/>
                        </a:rPr>
                        <a:t>̉ </a:t>
                      </a:r>
                      <a:r>
                        <a:rPr lang="en-US" sz="1050" err="1">
                          <a:effectLst/>
                        </a:rPr>
                        <a:t>tư</a:t>
                      </a:r>
                      <a:r>
                        <a:rPr lang="en-US" sz="1050">
                          <a:effectLst/>
                        </a:rPr>
                        <a:t>̀ </a:t>
                      </a:r>
                      <a:r>
                        <a:rPr lang="en-US" sz="1050" err="1">
                          <a:effectLst/>
                        </a:rPr>
                        <a:t>ngày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ky</a:t>
                      </a:r>
                      <a:r>
                        <a:rPr lang="en-US" sz="1050">
                          <a:effectLst/>
                        </a:rPr>
                        <a:t>́ TTĐC)</a:t>
                      </a:r>
                    </a:p>
                    <a:p>
                      <a:pPr marL="342900" marR="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50" err="1">
                          <a:effectLst/>
                        </a:rPr>
                        <a:t>Khách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hàng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đồng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thời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ký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hợp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đồng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tín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dụng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với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ngân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hàng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vay</a:t>
                      </a:r>
                      <a:r>
                        <a:rPr lang="en-US" sz="1050">
                          <a:effectLst/>
                        </a:rPr>
                        <a:t> 30% </a:t>
                      </a:r>
                      <a:r>
                        <a:rPr lang="en-US" sz="1050" err="1">
                          <a:effectLst/>
                        </a:rPr>
                        <a:t>gia</a:t>
                      </a:r>
                      <a:r>
                        <a:rPr lang="en-US" sz="1050">
                          <a:effectLst/>
                        </a:rPr>
                        <a:t>́ trị HĐMB </a:t>
                      </a:r>
                      <a:r>
                        <a:rPr lang="en-US" sz="1050" err="1">
                          <a:effectLst/>
                        </a:rPr>
                        <a:t>với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lãi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suất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ưu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đãi</a:t>
                      </a:r>
                      <a:r>
                        <a:rPr lang="en-US" sz="1050">
                          <a:effectLst/>
                        </a:rPr>
                        <a:t> 0% + </a:t>
                      </a:r>
                      <a:r>
                        <a:rPr lang="en-US" sz="1050" err="1">
                          <a:effectLst/>
                        </a:rPr>
                        <a:t>ân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hạn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trả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nợ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gốc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đến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khi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nhận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nhà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nhưng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thời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gian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hỗ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trợ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tối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đa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không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vượt</a:t>
                      </a:r>
                      <a:r>
                        <a:rPr lang="en-US" sz="1050">
                          <a:effectLst/>
                        </a:rPr>
                        <a:t> quá </a:t>
                      </a:r>
                      <a:r>
                        <a:rPr lang="en-US" sz="1050" b="1">
                          <a:solidFill>
                            <a:srgbClr val="FF0000"/>
                          </a:solidFill>
                          <a:effectLst/>
                        </a:rPr>
                        <a:t>15 </a:t>
                      </a:r>
                      <a:r>
                        <a:rPr lang="en-US" sz="1050" b="1" err="1">
                          <a:solidFill>
                            <a:srgbClr val="FF0000"/>
                          </a:solidFill>
                          <a:effectLst/>
                        </a:rPr>
                        <a:t>tháng</a:t>
                      </a:r>
                      <a:r>
                        <a:rPr lang="en-US" sz="1050" b="1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kê</a:t>
                      </a:r>
                      <a:r>
                        <a:rPr lang="en-US" sz="1050">
                          <a:effectLst/>
                        </a:rPr>
                        <a:t>̉ </a:t>
                      </a:r>
                      <a:r>
                        <a:rPr lang="en-US" sz="1050" err="1">
                          <a:effectLst/>
                        </a:rPr>
                        <a:t>tư</a:t>
                      </a:r>
                      <a:r>
                        <a:rPr lang="en-US" sz="1050">
                          <a:effectLst/>
                        </a:rPr>
                        <a:t>̀ </a:t>
                      </a:r>
                      <a:r>
                        <a:rPr lang="en-US" sz="1050" err="1">
                          <a:effectLst/>
                        </a:rPr>
                        <a:t>thời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điểm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giải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ngân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đầu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tiên</a:t>
                      </a:r>
                      <a:r>
                        <a:rPr lang="en-US" sz="1050">
                          <a:effectLst/>
                        </a:rPr>
                        <a:t>. 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</a:tr>
              <a:tr h="4558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30%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Ngân </a:t>
                      </a:r>
                      <a:r>
                        <a:rPr lang="en-US" sz="1050" err="1">
                          <a:effectLst/>
                        </a:rPr>
                        <a:t>hàng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thay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mặt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Khách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hàng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giải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ngân</a:t>
                      </a:r>
                      <a:r>
                        <a:rPr lang="en-US" sz="1050">
                          <a:effectLst/>
                        </a:rPr>
                        <a:t> thanh </a:t>
                      </a:r>
                      <a:r>
                        <a:rPr lang="en-US" sz="1050" err="1">
                          <a:effectLst/>
                        </a:rPr>
                        <a:t>toán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cho</a:t>
                      </a:r>
                      <a:r>
                        <a:rPr lang="en-US" sz="1050">
                          <a:effectLst/>
                        </a:rPr>
                        <a:t> CĐT (</a:t>
                      </a:r>
                      <a:r>
                        <a:rPr lang="en-US" sz="1050" err="1">
                          <a:solidFill>
                            <a:srgbClr val="FF0000"/>
                          </a:solidFill>
                          <a:effectLst/>
                        </a:rPr>
                        <a:t>tối</a:t>
                      </a:r>
                      <a:r>
                        <a:rPr lang="en-US" sz="105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050" err="1">
                          <a:solidFill>
                            <a:srgbClr val="FF0000"/>
                          </a:solidFill>
                          <a:effectLst/>
                        </a:rPr>
                        <a:t>đa</a:t>
                      </a:r>
                      <a:r>
                        <a:rPr lang="en-US" sz="105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050" err="1">
                          <a:solidFill>
                            <a:srgbClr val="FF0000"/>
                          </a:solidFill>
                          <a:effectLst/>
                        </a:rPr>
                        <a:t>trong</a:t>
                      </a:r>
                      <a:r>
                        <a:rPr lang="en-US" sz="105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050" err="1">
                          <a:solidFill>
                            <a:srgbClr val="FF0000"/>
                          </a:solidFill>
                          <a:effectLst/>
                        </a:rPr>
                        <a:t>vòng</a:t>
                      </a:r>
                      <a:r>
                        <a:rPr lang="en-US" sz="1050">
                          <a:solidFill>
                            <a:srgbClr val="FF0000"/>
                          </a:solidFill>
                          <a:effectLst/>
                        </a:rPr>
                        <a:t> 5 </a:t>
                      </a:r>
                      <a:r>
                        <a:rPr lang="en-US" sz="1050" err="1">
                          <a:solidFill>
                            <a:srgbClr val="FF0000"/>
                          </a:solidFill>
                          <a:effectLst/>
                        </a:rPr>
                        <a:t>ngày</a:t>
                      </a:r>
                      <a:r>
                        <a:rPr lang="en-US" sz="105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050" err="1">
                          <a:solidFill>
                            <a:srgbClr val="FF0000"/>
                          </a:solidFill>
                          <a:effectLst/>
                        </a:rPr>
                        <a:t>làm</a:t>
                      </a:r>
                      <a:r>
                        <a:rPr lang="en-US" sz="105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050" err="1">
                          <a:solidFill>
                            <a:srgbClr val="FF0000"/>
                          </a:solidFill>
                          <a:effectLst/>
                        </a:rPr>
                        <a:t>việc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kể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từ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ngày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Khách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hàng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ký</a:t>
                      </a:r>
                      <a:r>
                        <a:rPr lang="en-US" sz="1050">
                          <a:effectLst/>
                        </a:rPr>
                        <a:t> HĐMB)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</a:tr>
              <a:tr h="3962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4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25% + 2% </a:t>
                      </a:r>
                      <a:r>
                        <a:rPr lang="en-US" sz="1050" b="1" err="1">
                          <a:effectLst/>
                        </a:rPr>
                        <a:t>Quỹ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bảo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trì</a:t>
                      </a:r>
                      <a:r>
                        <a:rPr lang="en-US" sz="1050" b="1">
                          <a:effectLst/>
                        </a:rPr>
                        <a:t> + 01 </a:t>
                      </a:r>
                      <a:r>
                        <a:rPr lang="en-US" sz="1050" b="1" err="1">
                          <a:effectLst/>
                        </a:rPr>
                        <a:t>Năm</a:t>
                      </a:r>
                      <a:r>
                        <a:rPr lang="en-US" sz="1050" b="1">
                          <a:effectLst/>
                        </a:rPr>
                        <a:t> Phí </a:t>
                      </a:r>
                      <a:r>
                        <a:rPr lang="en-US" sz="1050" b="1" err="1">
                          <a:effectLst/>
                        </a:rPr>
                        <a:t>quản</a:t>
                      </a:r>
                      <a:r>
                        <a:rPr lang="en-US" sz="1050" b="1">
                          <a:effectLst/>
                        </a:rPr>
                        <a:t> </a:t>
                      </a:r>
                      <a:r>
                        <a:rPr lang="en-US" sz="1050" b="1" err="1">
                          <a:effectLst/>
                        </a:rPr>
                        <a:t>ly</a:t>
                      </a:r>
                      <a:r>
                        <a:rPr lang="en-US" sz="1050" b="1">
                          <a:effectLst/>
                        </a:rPr>
                        <a:t>́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Thông báo Bàn giao nhà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</a:tr>
              <a:tr h="232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/>
                          <a:ea typeface="Times New Roman"/>
                          <a:cs typeface="Arial"/>
                        </a:rPr>
                        <a:t>5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5%</a:t>
                      </a:r>
                      <a:endParaRPr lang="en-US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err="1">
                          <a:effectLst/>
                        </a:rPr>
                        <a:t>Thông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báo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r>
                        <a:rPr lang="en-US" sz="1050" err="1">
                          <a:effectLst/>
                        </a:rPr>
                        <a:t>nhận</a:t>
                      </a:r>
                      <a:r>
                        <a:rPr lang="en-US" sz="1050">
                          <a:effectLst/>
                        </a:rPr>
                        <a:t> CNQSHNƠ </a:t>
                      </a:r>
                      <a:endParaRPr lang="en-US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932" marR="50932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94"/>
          <p:cNvSpPr txBox="1"/>
          <p:nvPr/>
        </p:nvSpPr>
        <p:spPr>
          <a:xfrm>
            <a:off x="716331" y="373759"/>
            <a:ext cx="6989393" cy="39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CHIẾT KHẤU THANH TOÁN LÀ PHƯƠNG ÁN TỐI ƯU</a:t>
            </a:r>
            <a:endParaRPr sz="18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28370" y="-8068"/>
            <a:ext cx="1824595" cy="952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19" name="Google Shape;1019;p94"/>
          <p:cNvGraphicFramePr/>
          <p:nvPr/>
        </p:nvGraphicFramePr>
        <p:xfrm>
          <a:off x="609599" y="981072"/>
          <a:ext cx="7096125" cy="3762375"/>
        </p:xfrm>
        <a:graphic>
          <a:graphicData uri="http://schemas.openxmlformats.org/drawingml/2006/table">
            <a:tbl>
              <a:tblPr firstRow="1" bandRow="1">
                <a:noFill/>
                <a:tableStyleId>{F5C6FE08-BDA7-4F7E-BFF3-517AAC1F1707}</a:tableStyleId>
              </a:tblPr>
              <a:tblGrid>
                <a:gridCol w="564025"/>
                <a:gridCol w="6532100"/>
              </a:tblGrid>
              <a:tr h="5982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LỢI ÍCH CỦA CHIẾT KHẤU </a:t>
                      </a:r>
                      <a:endParaRPr sz="2000" b="1">
                        <a:solidFill>
                          <a:srgbClr val="72410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sng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600" b="1" u="sng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SỐ TIỀN HỖ TRỢ NHIỀU NHẤT </a:t>
                      </a:r>
                      <a:endParaRPr sz="16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</a:tr>
              <a:tr h="694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600" b="1" u="sng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LINH HOẠT THỜI GIAN VAY/ TỶ LỆ VAY</a:t>
                      </a:r>
                      <a:endParaRPr sz="16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</a:tr>
              <a:tr h="62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600" b="1" u="sng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LINH HOẠT LỰA CHỌN NGÂN HÀNG VAY</a:t>
                      </a:r>
                      <a:endParaRPr sz="16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</a:tr>
              <a:tr h="1318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600" b="1" u="sng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LINH HOẠT VỀ TRẢ NỢ TRƯỚC HẠN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(Theo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các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chương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trình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hỗ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trợ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lãi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suất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15</a:t>
                      </a:r>
                      <a:r>
                        <a:rPr lang="en-US" sz="1600" baseline="30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trong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trường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hợp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KH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chuyển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nhượng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phải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tất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toán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nợ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vay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trước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hạn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công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ty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không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hoàn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trả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phần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lãi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vay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chưa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hỗ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trợ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6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4" y="0"/>
            <a:ext cx="9144000" cy="3356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96"/>
          <p:cNvSpPr txBox="1">
            <a:spLocks noGrp="1"/>
          </p:cNvSpPr>
          <p:nvPr>
            <p:ph type="ctrTitle"/>
          </p:nvPr>
        </p:nvSpPr>
        <p:spPr>
          <a:xfrm>
            <a:off x="323850" y="1217498"/>
            <a:ext cx="8010525" cy="138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CÁC CHƯƠNG TRÌNH VÀ CHÍNH SÁCH </a:t>
            </a:r>
            <a:r>
              <a:rPr lang="en-US" sz="3200" b="1">
                <a:solidFill>
                  <a:srgbClr val="FFFF00"/>
                </a:solidFill>
              </a:rPr>
              <a:t>BÁN HÀNG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DỰ KIẾN</a:t>
            </a:r>
            <a:endParaRPr sz="32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2" name="Google Shape;1032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9985" y="-1"/>
            <a:ext cx="3344015" cy="260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96" descr="[b2]_SAFIRA_FINAL.jpg"/>
          <p:cNvPicPr preferRelativeResize="0"/>
          <p:nvPr/>
        </p:nvPicPr>
        <p:blipFill rotWithShape="1">
          <a:blip r:embed="rId5">
            <a:alphaModFix/>
          </a:blip>
          <a:srcRect l="30947" t="29183" r="32425" b="28512"/>
          <a:stretch/>
        </p:blipFill>
        <p:spPr>
          <a:xfrm>
            <a:off x="168738" y="3794866"/>
            <a:ext cx="1249492" cy="102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7"/>
          <p:cNvSpPr txBox="1">
            <a:spLocks noGrp="1"/>
          </p:cNvSpPr>
          <p:nvPr>
            <p:ph type="title"/>
          </p:nvPr>
        </p:nvSpPr>
        <p:spPr>
          <a:xfrm>
            <a:off x="452717" y="280729"/>
            <a:ext cx="3744814" cy="37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60FAB"/>
              </a:buClr>
              <a:buSzPts val="2700"/>
              <a:buFont typeface="Arial"/>
              <a:buNone/>
            </a:pPr>
            <a:r>
              <a:rPr lang="en-US" sz="2700">
                <a:solidFill>
                  <a:srgbClr val="160FAB"/>
                </a:solidFill>
                <a:latin typeface="Arial"/>
                <a:ea typeface="Arial"/>
                <a:cs typeface="Arial"/>
                <a:sym typeface="Arial"/>
              </a:rPr>
              <a:t>NỘI DUNG:</a:t>
            </a:r>
            <a:endParaRPr sz="2700">
              <a:solidFill>
                <a:srgbClr val="160F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9" name="Google Shape;1039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0" name="Google Shape;1040;p97"/>
          <p:cNvGrpSpPr/>
          <p:nvPr/>
        </p:nvGrpSpPr>
        <p:grpSpPr>
          <a:xfrm>
            <a:off x="681900" y="1360771"/>
            <a:ext cx="7614000" cy="1330187"/>
            <a:chOff x="0" y="98481"/>
            <a:chExt cx="7614000" cy="1330187"/>
          </a:xfrm>
        </p:grpSpPr>
        <p:sp>
          <p:nvSpPr>
            <p:cNvPr id="1041" name="Google Shape;1041;p97"/>
            <p:cNvSpPr/>
            <p:nvPr/>
          </p:nvSpPr>
          <p:spPr>
            <a:xfrm>
              <a:off x="0" y="335993"/>
              <a:ext cx="7614000" cy="403200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97"/>
            <p:cNvSpPr/>
            <p:nvPr/>
          </p:nvSpPr>
          <p:spPr>
            <a:xfrm>
              <a:off x="248663" y="98481"/>
              <a:ext cx="6530100" cy="4722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A997"/>
                </a:gs>
                <a:gs pos="35000">
                  <a:srgbClr val="FFC3B7"/>
                </a:gs>
                <a:gs pos="100000">
                  <a:srgbClr val="FFE8E1"/>
                </a:gs>
              </a:gsLst>
              <a:lin ang="16200000" scaled="0"/>
            </a:gradFill>
            <a:ln w="9525" cap="flat" cmpd="sng">
              <a:solidFill>
                <a:srgbClr val="BB532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97"/>
            <p:cNvSpPr txBox="1"/>
            <p:nvPr/>
          </p:nvSpPr>
          <p:spPr>
            <a:xfrm>
              <a:off x="271720" y="121538"/>
              <a:ext cx="6483900" cy="42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450" tIns="0" rIns="2014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CHÍNH SÁCH ƯU ĐÃI DÀNH CHO KHÁCH HÀNG</a:t>
              </a:r>
              <a:endParaRPr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97"/>
            <p:cNvSpPr/>
            <p:nvPr/>
          </p:nvSpPr>
          <p:spPr>
            <a:xfrm>
              <a:off x="0" y="1025468"/>
              <a:ext cx="7614000" cy="403200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97"/>
            <p:cNvSpPr/>
            <p:nvPr/>
          </p:nvSpPr>
          <p:spPr>
            <a:xfrm>
              <a:off x="274375" y="824212"/>
              <a:ext cx="6500400" cy="4722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A997"/>
                </a:gs>
                <a:gs pos="35000">
                  <a:srgbClr val="FFC3B7"/>
                </a:gs>
                <a:gs pos="100000">
                  <a:srgbClr val="FFE8E1"/>
                </a:gs>
              </a:gsLst>
              <a:lin ang="16200000" scaled="0"/>
            </a:gradFill>
            <a:ln w="9525" cap="flat" cmpd="sng">
              <a:solidFill>
                <a:srgbClr val="BB532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97"/>
            <p:cNvSpPr txBox="1"/>
            <p:nvPr/>
          </p:nvSpPr>
          <p:spPr>
            <a:xfrm>
              <a:off x="297432" y="828607"/>
              <a:ext cx="6454200" cy="42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450" tIns="0" rIns="2014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</a:t>
              </a:r>
              <a:r>
                <a:rPr lang="en-US" sz="1600" b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CHÍNH SÁCH BÁN HÀNG</a:t>
              </a:r>
              <a:endParaRPr sz="1600" b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044;p97"/>
          <p:cNvSpPr/>
          <p:nvPr/>
        </p:nvSpPr>
        <p:spPr>
          <a:xfrm>
            <a:off x="703666" y="3056004"/>
            <a:ext cx="7614000" cy="403200"/>
          </a:xfrm>
          <a:prstGeom prst="rect">
            <a:avLst/>
          </a:prstGeom>
          <a:solidFill>
            <a:schemeClr val="lt2">
              <a:alpha val="89803"/>
            </a:schemeClr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45;p97"/>
          <p:cNvSpPr/>
          <p:nvPr/>
        </p:nvSpPr>
        <p:spPr>
          <a:xfrm>
            <a:off x="940308" y="2789431"/>
            <a:ext cx="6500400" cy="472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997"/>
              </a:gs>
              <a:gs pos="35000">
                <a:srgbClr val="FFC3B7"/>
              </a:gs>
              <a:gs pos="100000">
                <a:srgbClr val="FFE8E1"/>
              </a:gs>
            </a:gsLst>
            <a:lin ang="16200000" scaled="0"/>
          </a:gradFill>
          <a:ln w="9525" cap="flat" cmpd="sng">
            <a:solidFill>
              <a:srgbClr val="BB532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smtClean="0">
                <a:latin typeface="+mn-lt"/>
                <a:cs typeface="Times New Roman" panose="02020603050405020304" pitchFamily="18" charset="0"/>
              </a:rPr>
              <a:t>3. CÁC LÝ DO CHỌN MUA CĂN HỘ SAFIRA</a:t>
            </a:r>
            <a:endParaRPr sz="1600" b="1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" name="Google Shape;1054;p98"/>
          <p:cNvGraphicFramePr/>
          <p:nvPr/>
        </p:nvGraphicFramePr>
        <p:xfrm>
          <a:off x="6121850" y="658052"/>
          <a:ext cx="2641150" cy="1431636"/>
        </p:xfrm>
        <a:graphic>
          <a:graphicData uri="http://schemas.openxmlformats.org/drawingml/2006/table">
            <a:tbl>
              <a:tblPr firstRow="1" bandRow="1">
                <a:noFill/>
                <a:tableStyleId>{F5C6FE08-BDA7-4F7E-BFF3-517AAC1F1707}</a:tableStyleId>
              </a:tblPr>
              <a:tblGrid>
                <a:gridCol w="1151275"/>
                <a:gridCol w="1489875"/>
              </a:tblGrid>
              <a:tr h="44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SỐ LƯỢNG CĂN</a:t>
                      </a:r>
                      <a:endParaRPr sz="11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3937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MỨC CHIẾT KHẤU</a:t>
                      </a:r>
                      <a:endParaRPr/>
                    </a:p>
                  </a:txBody>
                  <a:tcPr marL="68575" marR="68575" marT="0" marB="0" anchor="ctr">
                    <a:solidFill>
                      <a:srgbClr val="FFFF00"/>
                    </a:solidFill>
                  </a:tcPr>
                </a:tc>
              </a:tr>
              <a:tr h="353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1307B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2 - 3</a:t>
                      </a: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 căn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1.0%</a:t>
                      </a:r>
                      <a:endParaRPr sz="1800" b="1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</a:tr>
              <a:tr h="299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1307B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4 - 6</a:t>
                      </a:r>
                      <a:r>
                        <a:rPr lang="en-US" sz="1200" b="1">
                          <a:solidFill>
                            <a:srgbClr val="E60D0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căn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1.5%</a:t>
                      </a:r>
                      <a:endParaRPr sz="1800" b="1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</a:tr>
              <a:tr h="307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1307B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Từ 7 </a:t>
                      </a: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căn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2.0%</a:t>
                      </a:r>
                      <a:endParaRPr sz="1800" b="1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</a:tr>
            </a:tbl>
          </a:graphicData>
        </a:graphic>
      </p:graphicFrame>
      <p:grpSp>
        <p:nvGrpSpPr>
          <p:cNvPr id="1055" name="Google Shape;1055;p98"/>
          <p:cNvGrpSpPr/>
          <p:nvPr/>
        </p:nvGrpSpPr>
        <p:grpSpPr>
          <a:xfrm>
            <a:off x="-1" y="740208"/>
            <a:ext cx="8791575" cy="3274424"/>
            <a:chOff x="0" y="1114695"/>
            <a:chExt cx="8490856" cy="3274424"/>
          </a:xfrm>
        </p:grpSpPr>
        <p:grpSp>
          <p:nvGrpSpPr>
            <p:cNvPr id="1056" name="Google Shape;1056;p98"/>
            <p:cNvGrpSpPr/>
            <p:nvPr/>
          </p:nvGrpSpPr>
          <p:grpSpPr>
            <a:xfrm>
              <a:off x="0" y="1114695"/>
              <a:ext cx="5921820" cy="2643174"/>
              <a:chOff x="0" y="1105986"/>
              <a:chExt cx="5921820" cy="2643174"/>
            </a:xfrm>
          </p:grpSpPr>
          <p:grpSp>
            <p:nvGrpSpPr>
              <p:cNvPr id="1057" name="Google Shape;1057;p98"/>
              <p:cNvGrpSpPr/>
              <p:nvPr/>
            </p:nvGrpSpPr>
            <p:grpSpPr>
              <a:xfrm>
                <a:off x="0" y="1105986"/>
                <a:ext cx="5455920" cy="2643174"/>
                <a:chOff x="0" y="1105986"/>
                <a:chExt cx="5455920" cy="2643174"/>
              </a:xfrm>
            </p:grpSpPr>
            <p:sp>
              <p:nvSpPr>
                <p:cNvPr id="1058" name="Google Shape;1058;p98"/>
                <p:cNvSpPr/>
                <p:nvPr/>
              </p:nvSpPr>
              <p:spPr>
                <a:xfrm>
                  <a:off x="2268581" y="1105986"/>
                  <a:ext cx="3187339" cy="1149533"/>
                </a:xfrm>
                <a:prstGeom prst="roundRect">
                  <a:avLst>
                    <a:gd name="adj" fmla="val 16667"/>
                  </a:avLst>
                </a:prstGeom>
                <a:gradFill>
                  <a:gsLst>
                    <a:gs pos="0">
                      <a:srgbClr val="FAF4B4"/>
                    </a:gs>
                    <a:gs pos="35000">
                      <a:srgbClr val="FBF5C9"/>
                    </a:gs>
                    <a:gs pos="100000">
                      <a:srgbClr val="FEFBE9"/>
                    </a:gs>
                  </a:gsLst>
                  <a:lin ang="16200000" scaled="0"/>
                </a:gradFill>
                <a:ln w="9525" cap="flat" cmpd="sng">
                  <a:solidFill>
                    <a:srgbClr val="BEB87B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rgbClr val="C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MUA SỈ</a:t>
                  </a:r>
                  <a:r>
                    <a:rPr lang="en-US" sz="1200" b="1">
                      <a:solidFill>
                        <a:schemeClr val="dk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/>
                  </a:r>
                  <a:br>
                    <a:rPr lang="en-US" sz="1200" b="1">
                      <a:solidFill>
                        <a:schemeClr val="dk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200" u="sng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Đối tượng:</a:t>
                  </a: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KH và/hoặc người thân</a:t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ctr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(Cha mẹ, VC, con cái, ACE ruột)</a:t>
                  </a:r>
                  <a:endParaRPr/>
                </a:p>
              </p:txBody>
            </p:sp>
            <p:grpSp>
              <p:nvGrpSpPr>
                <p:cNvPr id="1059" name="Google Shape;1059;p98"/>
                <p:cNvGrpSpPr/>
                <p:nvPr/>
              </p:nvGrpSpPr>
              <p:grpSpPr>
                <a:xfrm>
                  <a:off x="0" y="1680660"/>
                  <a:ext cx="2268643" cy="2068500"/>
                  <a:chOff x="0" y="1680660"/>
                  <a:chExt cx="2268643" cy="2068500"/>
                </a:xfrm>
              </p:grpSpPr>
              <p:sp>
                <p:nvSpPr>
                  <p:cNvPr id="1060" name="Google Shape;1060;p98"/>
                  <p:cNvSpPr/>
                  <p:nvPr/>
                </p:nvSpPr>
                <p:spPr>
                  <a:xfrm>
                    <a:off x="0" y="2133600"/>
                    <a:ext cx="1872343" cy="883920"/>
                  </a:xfrm>
                  <a:prstGeom prst="roundRect">
                    <a:avLst>
                      <a:gd name="adj" fmla="val 16667"/>
                    </a:avLst>
                  </a:prstGeom>
                  <a:gradFill>
                    <a:gsLst>
                      <a:gs pos="0">
                        <a:srgbClr val="D2DEC6"/>
                      </a:gs>
                      <a:gs pos="35000">
                        <a:srgbClr val="E0E6D7"/>
                      </a:gs>
                      <a:gs pos="100000">
                        <a:srgbClr val="F3F6EF"/>
                      </a:gs>
                    </a:gsLst>
                    <a:lin ang="16200000" scaled="0"/>
                  </a:gradFill>
                  <a:ln w="9525" cap="flat" cmpd="sng">
                    <a:solidFill>
                      <a:srgbClr val="909C8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40000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 b="1">
                        <a:solidFill>
                          <a:srgbClr val="3314A6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CHÍNH SÁCH ƯU ĐÃI</a:t>
                    </a:r>
                    <a:endParaRPr sz="1800" b="1">
                      <a:solidFill>
                        <a:srgbClr val="3314A6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061" name="Google Shape;1061;p98"/>
                  <p:cNvCxnSpPr>
                    <a:stCxn id="1060" idx="3"/>
                    <a:endCxn id="1058" idx="1"/>
                  </p:cNvCxnSpPr>
                  <p:nvPr/>
                </p:nvCxnSpPr>
                <p:spPr>
                  <a:xfrm rot="10800000" flipH="1">
                    <a:off x="1872343" y="1680660"/>
                    <a:ext cx="396300" cy="8949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62" name="Google Shape;1062;p98"/>
                  <p:cNvCxnSpPr>
                    <a:stCxn id="1060" idx="3"/>
                  </p:cNvCxnSpPr>
                  <p:nvPr/>
                </p:nvCxnSpPr>
                <p:spPr>
                  <a:xfrm>
                    <a:off x="1872343" y="2575560"/>
                    <a:ext cx="396300" cy="1173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</p:grpSp>
          <p:cxnSp>
            <p:nvCxnSpPr>
              <p:cNvPr id="1063" name="Google Shape;1063;p98"/>
              <p:cNvCxnSpPr>
                <a:stCxn id="1058" idx="3"/>
              </p:cNvCxnSpPr>
              <p:nvPr/>
            </p:nvCxnSpPr>
            <p:spPr>
              <a:xfrm>
                <a:off x="5455920" y="1680753"/>
                <a:ext cx="465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</p:grpSp>
        <p:grpSp>
          <p:nvGrpSpPr>
            <p:cNvPr id="1064" name="Google Shape;1064;p98"/>
            <p:cNvGrpSpPr/>
            <p:nvPr/>
          </p:nvGrpSpPr>
          <p:grpSpPr>
            <a:xfrm>
              <a:off x="2268581" y="3108959"/>
              <a:ext cx="6222275" cy="1280160"/>
              <a:chOff x="2268581" y="3108959"/>
              <a:chExt cx="6222275" cy="1280160"/>
            </a:xfrm>
          </p:grpSpPr>
          <p:sp>
            <p:nvSpPr>
              <p:cNvPr id="1065" name="Google Shape;1065;p98"/>
              <p:cNvSpPr/>
              <p:nvPr/>
            </p:nvSpPr>
            <p:spPr>
              <a:xfrm>
                <a:off x="6054072" y="3495245"/>
                <a:ext cx="2436784" cy="461665"/>
              </a:xfrm>
              <a:prstGeom prst="rect">
                <a:avLst/>
              </a:prstGeom>
              <a:gradFill>
                <a:gsLst>
                  <a:gs pos="0">
                    <a:srgbClr val="BABABA"/>
                  </a:gs>
                  <a:gs pos="35000">
                    <a:srgbClr val="CFCFCF"/>
                  </a:gs>
                  <a:gs pos="100000">
                    <a:srgbClr val="EDEDED"/>
                  </a:gs>
                </a:gsLst>
                <a:lin ang="16200000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Chiết khấu 1%</a:t>
                </a:r>
                <a:endParaRPr sz="24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6" name="Google Shape;1066;p98"/>
              <p:cNvGrpSpPr/>
              <p:nvPr/>
            </p:nvGrpSpPr>
            <p:grpSpPr>
              <a:xfrm>
                <a:off x="2268581" y="3108959"/>
                <a:ext cx="3776538" cy="1280160"/>
                <a:chOff x="2268581" y="3108959"/>
                <a:chExt cx="3776538" cy="1280160"/>
              </a:xfrm>
            </p:grpSpPr>
            <p:sp>
              <p:nvSpPr>
                <p:cNvPr id="1067" name="Google Shape;1067;p98"/>
                <p:cNvSpPr/>
                <p:nvPr/>
              </p:nvSpPr>
              <p:spPr>
                <a:xfrm>
                  <a:off x="2268581" y="3108959"/>
                  <a:ext cx="3187338" cy="1280160"/>
                </a:xfrm>
                <a:prstGeom prst="roundRect">
                  <a:avLst>
                    <a:gd name="adj" fmla="val 16667"/>
                  </a:avLst>
                </a:prstGeom>
                <a:gradFill>
                  <a:gsLst>
                    <a:gs pos="0">
                      <a:srgbClr val="FAF4B4"/>
                    </a:gs>
                    <a:gs pos="35000">
                      <a:srgbClr val="FBF5C9"/>
                    </a:gs>
                    <a:gs pos="100000">
                      <a:srgbClr val="FEFBE9"/>
                    </a:gs>
                  </a:gsLst>
                  <a:lin ang="16200000" scaled="0"/>
                </a:gradFill>
                <a:ln w="9525" cap="flat" cmpd="sng">
                  <a:solidFill>
                    <a:srgbClr val="BEB87B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TRI ÂN KHÁCH HÀNG THÂN THIẾT</a:t>
                  </a:r>
                  <a:r>
                    <a:rPr lang="en-US" sz="1200" b="1">
                      <a:solidFill>
                        <a:schemeClr val="dk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/>
                  </a:r>
                  <a:br>
                    <a:rPr lang="en-US" sz="1200" b="1">
                      <a:solidFill>
                        <a:schemeClr val="dk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200" u="sng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Đối tượng: </a:t>
                  </a: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 hoặc người thân </a:t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ctr" rtl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(Cha mẹ, VC, con cái, ACE ruột) đã mua các dự án của Khang Điền</a:t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068" name="Google Shape;1068;p98"/>
                <p:cNvCxnSpPr>
                  <a:stCxn id="1067" idx="3"/>
                </p:cNvCxnSpPr>
                <p:nvPr/>
              </p:nvCxnSpPr>
              <p:spPr>
                <a:xfrm>
                  <a:off x="5455919" y="3749039"/>
                  <a:ext cx="589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</p:grpSp>
        </p:grpSp>
      </p:grpSp>
      <p:sp>
        <p:nvSpPr>
          <p:cNvPr id="1069" name="Google Shape;1069;p98"/>
          <p:cNvSpPr txBox="1">
            <a:spLocks noGrp="1"/>
          </p:cNvSpPr>
          <p:nvPr>
            <p:ph type="title"/>
          </p:nvPr>
        </p:nvSpPr>
        <p:spPr>
          <a:xfrm>
            <a:off x="443752" y="253302"/>
            <a:ext cx="7737209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CHÍNH SÁCH ƯU ĐÃI DÀNH CHO KHÁCH HÀNG DỰ KIẾN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Google Shape;1070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268663" y="-9552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98"/>
          <p:cNvSpPr/>
          <p:nvPr/>
        </p:nvSpPr>
        <p:spPr>
          <a:xfrm>
            <a:off x="7011" y="3879513"/>
            <a:ext cx="588334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Lưu ý: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Chiết khấu trên dựa trên giá trị HĐMB chưa VAT</a:t>
            </a:r>
            <a:endParaRPr/>
          </a:p>
          <a:p>
            <a:pPr marL="1714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US" sz="1200" i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Được quy đổi thành tiền mặt và tặng ngay khi KH ký HĐMB (Thanh toán đủ 30%)</a:t>
            </a:r>
            <a:endParaRPr/>
          </a:p>
          <a:p>
            <a:pPr marL="1714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Không áp dụng đồng thời 2 chính sách</a:t>
            </a:r>
            <a:endParaRPr sz="1200" i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 descr="Pages from 20180416_KDH_AR2017_VN_CTP_View-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"/>
            <a:ext cx="9157009" cy="481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/>
          <p:nvPr/>
        </p:nvSpPr>
        <p:spPr>
          <a:xfrm>
            <a:off x="4864100" y="4101377"/>
            <a:ext cx="4064000" cy="86432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99"/>
          <p:cNvSpPr txBox="1"/>
          <p:nvPr/>
        </p:nvSpPr>
        <p:spPr>
          <a:xfrm>
            <a:off x="691769" y="340088"/>
            <a:ext cx="5394705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CHÍNH SÁCH BÁN HÀNG DỰ KIẾN</a:t>
            </a:r>
            <a:endParaRPr sz="2400" b="1" i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="" xmlns:p14="http://schemas.microsoft.com/office/powerpoint/2010/main" val="416835865"/>
              </p:ext>
            </p:extLst>
          </p:nvPr>
        </p:nvGraphicFramePr>
        <p:xfrm>
          <a:off x="133350" y="952440"/>
          <a:ext cx="8658225" cy="2762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79;p99"/>
          <p:cNvSpPr txBox="1">
            <a:spLocks noGrp="1"/>
          </p:cNvSpPr>
          <p:nvPr>
            <p:ph type="body" idx="1"/>
          </p:nvPr>
        </p:nvSpPr>
        <p:spPr>
          <a:xfrm>
            <a:off x="4848225" y="1514880"/>
            <a:ext cx="4029000" cy="23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Đối tượng tham gia Bốc thăm: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Tất cả KH mua SAFIRA đến thời điểm Bốc thăm Xe tại Event.</a:t>
            </a:r>
            <a:endParaRPr/>
          </a:p>
          <a:p>
            <a:pPr marL="171450" lvl="0" indent="-171450" algn="just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</a:rPr>
              <a:t>Hình thức nhận thưởng: </a:t>
            </a:r>
            <a:r>
              <a:rPr lang="en-US" sz="1200" b="1">
                <a:solidFill>
                  <a:srgbClr val="C00000"/>
                </a:solidFill>
              </a:rPr>
              <a:t>XE </a:t>
            </a:r>
            <a:r>
              <a:rPr lang="en-US" sz="1200" b="1">
                <a:solidFill>
                  <a:srgbClr val="E63312"/>
                </a:solidFill>
              </a:rPr>
              <a:t>TOYOTA CAMRY 2.5Q</a:t>
            </a:r>
            <a:endParaRPr/>
          </a:p>
          <a:p>
            <a:pPr marL="171450" lvl="0" indent="-171450" algn="just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Thời gian tổ chức sự kiện bốc thăm dự kiến: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 lượng bán đạt tối thiểu 90% số lượng căn hộ (CĐT sẽ thông báo sau).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080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370" y="2572967"/>
            <a:ext cx="5270903" cy="2187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81;p99"/>
          <p:cNvSpPr/>
          <p:nvPr/>
        </p:nvSpPr>
        <p:spPr>
          <a:xfrm>
            <a:off x="165369" y="1619655"/>
            <a:ext cx="4511400" cy="9507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5B497"/>
          </a:solidFill>
          <a:ln>
            <a:noFill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063"/>
                </a:solidFill>
                <a:latin typeface="Arial"/>
                <a:ea typeface="Arial"/>
                <a:cs typeface="Arial"/>
                <a:sym typeface="Arial"/>
              </a:rPr>
              <a:t>Trị giá: </a:t>
            </a:r>
            <a:r>
              <a:rPr lang="en-US" sz="2800" b="1">
                <a:solidFill>
                  <a:srgbClr val="E60D0D"/>
                </a:solidFill>
                <a:latin typeface="Arial"/>
                <a:ea typeface="Arial"/>
                <a:cs typeface="Arial"/>
                <a:sym typeface="Arial"/>
              </a:rPr>
              <a:t>1,302,000,000vnđ</a:t>
            </a:r>
            <a:endParaRPr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3944" y="122624"/>
            <a:ext cx="5921105" cy="179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sách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bán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1800" b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>
              <a:buFont typeface="Arial"/>
              <a:buNone/>
            </a:pPr>
            <a:r>
              <a:rPr lang="en-US" sz="16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1600" b="1" smtClean="0">
                <a:solidFill>
                  <a:srgbClr val="E63312"/>
                </a:solidFill>
                <a:cs typeface="Times New Roman" pitchFamily="18" charset="0"/>
              </a:rPr>
              <a:t>MUA SAFIRA – CƠ HỘI TRÚNG TOYOTA CAMRY 2.5Q</a:t>
            </a:r>
            <a:r>
              <a:rPr lang="en-US" sz="1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”</a:t>
            </a:r>
            <a:endParaRPr lang="en-US" sz="180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090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4422" y="326014"/>
            <a:ext cx="8846289" cy="101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79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C00D0D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rgbClr val="C00D0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79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50"/>
              <a:buFont typeface="Arial"/>
              <a:buChar char="​"/>
              <a:defRPr sz="125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682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6829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​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6829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6829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79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50"/>
              <a:buFont typeface="Arial"/>
              <a:buChar char="​"/>
              <a:defRPr sz="125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682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6829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917"/>
              <a:buFont typeface="Arial"/>
              <a:buChar char="•"/>
              <a:defRPr sz="917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sách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bán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u="sng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sz="1800" b="1" u="sng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2</a:t>
            </a:r>
            <a:r>
              <a:rPr lang="en-US" sz="1800" b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1800" b="1" err="1">
                <a:solidFill>
                  <a:srgbClr val="008000"/>
                </a:solidFill>
                <a:cs typeface="Times New Roman" panose="02020603050405020304" pitchFamily="18" charset="0"/>
              </a:rPr>
              <a:t>Chiết</a:t>
            </a:r>
            <a:r>
              <a:rPr lang="en-US" sz="1800" b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err="1" smtClean="0">
                <a:solidFill>
                  <a:srgbClr val="008000"/>
                </a:solidFill>
                <a:cs typeface="Times New Roman" panose="02020603050405020304" pitchFamily="18" charset="0"/>
              </a:rPr>
              <a:t>khấu</a:t>
            </a:r>
            <a:r>
              <a:rPr lang="en-US" sz="1800" b="1" smtClean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err="1" smtClean="0">
                <a:solidFill>
                  <a:srgbClr val="008000"/>
                </a:solidFill>
                <a:cs typeface="Times New Roman" panose="02020603050405020304" pitchFamily="18" charset="0"/>
              </a:rPr>
              <a:t>trong</a:t>
            </a:r>
            <a:r>
              <a:rPr lang="en-US" sz="1800" b="1" smtClean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err="1" smtClean="0">
                <a:solidFill>
                  <a:srgbClr val="008000"/>
                </a:solidFill>
                <a:cs typeface="Times New Roman" panose="02020603050405020304" pitchFamily="18" charset="0"/>
              </a:rPr>
              <a:t>ngày</a:t>
            </a:r>
            <a:r>
              <a:rPr lang="en-US" sz="1800" b="1" smtClean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err="1" smtClean="0">
                <a:solidFill>
                  <a:srgbClr val="008000"/>
                </a:solidFill>
                <a:cs typeface="Times New Roman" panose="02020603050405020304" pitchFamily="18" charset="0"/>
              </a:rPr>
              <a:t>mơ</a:t>
            </a:r>
            <a:r>
              <a:rPr lang="en-US" sz="1800" b="1" smtClean="0">
                <a:solidFill>
                  <a:srgbClr val="008000"/>
                </a:solidFill>
                <a:cs typeface="Times New Roman" panose="02020603050405020304" pitchFamily="18" charset="0"/>
              </a:rPr>
              <a:t>̉ </a:t>
            </a:r>
            <a:r>
              <a:rPr lang="en-US" sz="1800" b="1" err="1" smtClean="0">
                <a:solidFill>
                  <a:srgbClr val="008000"/>
                </a:solidFill>
                <a:cs typeface="Times New Roman" panose="02020603050405020304" pitchFamily="18" charset="0"/>
              </a:rPr>
              <a:t>bán</a:t>
            </a:r>
            <a:r>
              <a:rPr lang="en-US" sz="1800" b="1" smtClean="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1%</a:t>
            </a:r>
            <a:r>
              <a:rPr lang="en-US" sz="1800" b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err="1">
                <a:solidFill>
                  <a:srgbClr val="008000"/>
                </a:solidFill>
                <a:cs typeface="Times New Roman" panose="02020603050405020304" pitchFamily="18" charset="0"/>
              </a:rPr>
              <a:t>trên</a:t>
            </a:r>
            <a:r>
              <a:rPr lang="en-US" sz="1800" b="1">
                <a:solidFill>
                  <a:srgbClr val="008000"/>
                </a:solidFill>
                <a:cs typeface="Times New Roman" panose="02020603050405020304" pitchFamily="18" charset="0"/>
              </a:rPr>
              <a:t> GIÁ BÁN </a:t>
            </a:r>
            <a:r>
              <a:rPr lang="en-US" sz="1800" b="1" err="1">
                <a:solidFill>
                  <a:srgbClr val="008000"/>
                </a:solidFill>
                <a:cs typeface="Times New Roman" panose="02020603050405020304" pitchFamily="18" charset="0"/>
              </a:rPr>
              <a:t>gồm</a:t>
            </a:r>
            <a:r>
              <a:rPr lang="en-US" sz="1800" b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smtClean="0">
                <a:solidFill>
                  <a:srgbClr val="008000"/>
                </a:solidFill>
                <a:cs typeface="Times New Roman" panose="02020603050405020304" pitchFamily="18" charset="0"/>
              </a:rPr>
              <a:t>VAT.</a:t>
            </a:r>
            <a:endParaRPr lang="en-US" sz="1800">
              <a:solidFill>
                <a:srgbClr val="008000"/>
              </a:solidFill>
              <a:cs typeface="Times New Roman" panose="02020603050405020304" pitchFamily="18" charset="0"/>
            </a:endParaRPr>
          </a:p>
          <a:p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chiết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khấu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trực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bán</a:t>
            </a:r>
            <a:r>
              <a:rPr lang="en-US" sz="18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sz="1800" smtClean="0">
              <a:latin typeface="+mj-lt"/>
              <a:cs typeface="Times New Roman" panose="02020603050405020304" pitchFamily="18" charset="0"/>
            </a:endParaRPr>
          </a:p>
          <a:p>
            <a:endParaRPr lang="en-US" sz="180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8889326"/>
              </p:ext>
            </p:extLst>
          </p:nvPr>
        </p:nvGraphicFramePr>
        <p:xfrm>
          <a:off x="5353050" y="2302250"/>
          <a:ext cx="3541679" cy="1253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8727"/>
                <a:gridCol w="1222952"/>
              </a:tblGrid>
              <a:tr h="352425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u="none" strike="noStrike" smtClean="0">
                          <a:effectLst/>
                          <a:latin typeface="+mj-lt"/>
                          <a:cs typeface="Times New Roman" pitchFamily="18" charset="0"/>
                        </a:rPr>
                        <a:t>GIÁ</a:t>
                      </a:r>
                      <a:r>
                        <a:rPr lang="en-US" sz="1200" b="1" u="none" strike="noStrike" baseline="0" smtClean="0">
                          <a:effectLst/>
                          <a:latin typeface="+mj-lt"/>
                          <a:cs typeface="Times New Roman" pitchFamily="18" charset="0"/>
                        </a:rPr>
                        <a:t> BÁN</a:t>
                      </a:r>
                      <a:r>
                        <a:rPr lang="en-US" sz="1200" b="1" u="none" strike="noStrike" smtClean="0"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u="none" strike="noStrike">
                          <a:effectLst/>
                          <a:latin typeface="+mj-lt"/>
                          <a:cs typeface="Times New Roman" pitchFamily="18" charset="0"/>
                        </a:rPr>
                        <a:t>(</a:t>
                      </a:r>
                      <a:r>
                        <a:rPr lang="en-US" sz="1200" b="1" u="none" strike="noStrike" err="1">
                          <a:effectLst/>
                          <a:latin typeface="+mj-lt"/>
                          <a:cs typeface="Times New Roman" pitchFamily="18" charset="0"/>
                        </a:rPr>
                        <a:t>gồm</a:t>
                      </a:r>
                      <a:r>
                        <a:rPr lang="en-US" sz="1200" b="1" u="none" strike="noStrike">
                          <a:effectLst/>
                          <a:latin typeface="+mj-lt"/>
                          <a:cs typeface="Times New Roman" pitchFamily="18" charset="0"/>
                        </a:rPr>
                        <a:t> VAT)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200" b="1" u="none" strike="noStrike">
                          <a:effectLst/>
                          <a:latin typeface="+mj-lt"/>
                          <a:cs typeface="Times New Roman" pitchFamily="18" charset="0"/>
                        </a:rPr>
                        <a:t>  </a:t>
                      </a:r>
                      <a:r>
                        <a:rPr lang="en-US" sz="1200" b="1" u="none" strike="noStrike" smtClean="0">
                          <a:effectLst/>
                          <a:latin typeface="+mj-lt"/>
                          <a:cs typeface="Times New Roman" pitchFamily="18" charset="0"/>
                        </a:rPr>
                        <a:t>2,000,000,000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u="none" strike="noStrike" err="1">
                          <a:effectLst/>
                          <a:latin typeface="+mj-lt"/>
                          <a:cs typeface="Times New Roman" pitchFamily="18" charset="0"/>
                        </a:rPr>
                        <a:t>Tỷ</a:t>
                      </a:r>
                      <a:r>
                        <a:rPr lang="en-US" sz="1200" b="1" u="none" strike="noStrike"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u="none" strike="noStrike" err="1">
                          <a:effectLst/>
                          <a:latin typeface="+mj-lt"/>
                          <a:cs typeface="Times New Roman" pitchFamily="18" charset="0"/>
                        </a:rPr>
                        <a:t>lệ</a:t>
                      </a:r>
                      <a:r>
                        <a:rPr lang="en-US" sz="1200" b="1" u="none" strike="noStrike"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u="none" strike="noStrike" err="1">
                          <a:effectLst/>
                          <a:latin typeface="+mj-lt"/>
                          <a:cs typeface="Times New Roman" pitchFamily="18" charset="0"/>
                        </a:rPr>
                        <a:t>chiết</a:t>
                      </a:r>
                      <a:r>
                        <a:rPr lang="en-US" sz="1200" b="1" u="none" strike="noStrike"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u="none" strike="noStrike" err="1">
                          <a:effectLst/>
                          <a:latin typeface="+mj-lt"/>
                          <a:cs typeface="Times New Roman" pitchFamily="18" charset="0"/>
                        </a:rPr>
                        <a:t>khấu</a:t>
                      </a:r>
                      <a:r>
                        <a:rPr lang="en-US" sz="1200" b="1" u="none" strike="noStrike"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200" b="1" u="none" strike="noStrike" baseline="0" smtClean="0">
                          <a:effectLst/>
                          <a:latin typeface="+mj-lt"/>
                          <a:cs typeface="Times New Roman" pitchFamily="18" charset="0"/>
                        </a:rPr>
                        <a:t>1 </a:t>
                      </a:r>
                      <a:r>
                        <a:rPr lang="en-US" sz="1200" b="1" u="none" strike="noStrike" smtClean="0"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u="none" strike="noStrike">
                          <a:solidFill>
                            <a:srgbClr val="C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SỐ TIỀN </a:t>
                      </a:r>
                      <a:r>
                        <a:rPr lang="en-US" sz="1200" b="1" u="none" strike="noStrike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SAU</a:t>
                      </a:r>
                      <a:r>
                        <a:rPr lang="en-US" sz="1200" b="1" u="none" strike="noStrike" baseline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u="none" strike="noStrike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CHIẾT KHẤU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</a:t>
                      </a:r>
                      <a:r>
                        <a:rPr lang="en-US" sz="1200" b="1" i="0" u="none" strike="noStrike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Giá</a:t>
                      </a:r>
                      <a:r>
                        <a:rPr lang="en-US" sz="1200" b="1" i="0" u="none" strike="noStrike" baseline="0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i="0" u="none" strike="noStrike" baseline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thể</a:t>
                      </a:r>
                      <a:r>
                        <a:rPr lang="en-US" sz="1200" b="1" i="0" u="none" strike="noStrike" baseline="0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i="0" u="none" strike="noStrike" baseline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hiện</a:t>
                      </a:r>
                      <a:r>
                        <a:rPr lang="en-US" sz="1200" b="1" i="0" u="none" strike="noStrike" baseline="0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i="0" u="none" strike="noStrike" baseline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trên</a:t>
                      </a:r>
                      <a:r>
                        <a:rPr lang="en-US" sz="1200" b="1" i="0" u="none" strike="noStrike" baseline="0" smtClean="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HĐMB)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400" b="1" i="0" u="none" strike="noStrike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1,980,000,000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6837329" y="1387850"/>
            <a:ext cx="1495425" cy="69532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b="1" err="1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2400" b="1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dụ</a:t>
            </a:r>
            <a:endParaRPr lang="en-US" sz="2400" b="1" smtClean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2" descr="Image result for chiáº¿t kháº¥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4" y="1791742"/>
            <a:ext cx="2597943" cy="1525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>
            <a:off x="1015529" y="2899625"/>
            <a:ext cx="3929974" cy="20914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5400" b="1">
                <a:solidFill>
                  <a:srgbClr val="E60D0D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5400" b="1" smtClean="0">
                <a:solidFill>
                  <a:srgbClr val="E60D0D"/>
                </a:solidFill>
                <a:latin typeface="+mj-lt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1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5891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725" y="109350"/>
            <a:ext cx="5633417" cy="581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61698615"/>
              </p:ext>
            </p:extLst>
          </p:nvPr>
        </p:nvGraphicFramePr>
        <p:xfrm>
          <a:off x="0" y="554477"/>
          <a:ext cx="9144000" cy="4390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Google Shape;864;p83" descr="[b2]_SAFIRA_FINAL.jpg"/>
          <p:cNvPicPr preferRelativeResize="0"/>
          <p:nvPr/>
        </p:nvPicPr>
        <p:blipFill rotWithShape="1">
          <a:blip r:embed="rId9">
            <a:alphaModFix/>
          </a:blip>
          <a:srcRect l="30947" t="29183" r="32425" b="28512"/>
          <a:stretch/>
        </p:blipFill>
        <p:spPr>
          <a:xfrm>
            <a:off x="3572882" y="2081280"/>
            <a:ext cx="1615790" cy="120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01"/>
          <p:cNvSpPr txBox="1">
            <a:spLocks noGrp="1"/>
          </p:cNvSpPr>
          <p:nvPr>
            <p:ph type="title"/>
          </p:nvPr>
        </p:nvSpPr>
        <p:spPr>
          <a:xfrm>
            <a:off x="1844123" y="2077644"/>
            <a:ext cx="5455753" cy="97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Times New Roman"/>
              <a:buNone/>
            </a:pPr>
            <a:r>
              <a:rPr lang="en-US" sz="5000" b="1"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  <a:endParaRPr sz="5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3" name="Google Shape;1093;p101"/>
          <p:cNvSpPr txBox="1"/>
          <p:nvPr/>
        </p:nvSpPr>
        <p:spPr>
          <a:xfrm>
            <a:off x="5782236" y="-484094"/>
            <a:ext cx="18466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01"/>
          <p:cNvSpPr/>
          <p:nvPr/>
        </p:nvSpPr>
        <p:spPr>
          <a:xfrm>
            <a:off x="0" y="4229351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PHÒNG KINH DOANH  DỰ ÁN SAFIRA : </a:t>
            </a:r>
            <a:r>
              <a:rPr lang="en-US" sz="1600" b="1" i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0902 952 614  </a:t>
            </a:r>
            <a:r>
              <a:rPr lang="en-US" sz="1600" i="1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Mr</a:t>
            </a:r>
            <a:r>
              <a:rPr lang="en-US" sz="1600" i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.</a:t>
            </a:r>
            <a:r>
              <a:rPr lang="en-US" sz="1600" i="1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endParaRPr sz="1600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19405" y="0"/>
            <a:ext cx="1824595" cy="95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 descr="Pages from 20180416_KDH_AR2017_VN_CTP_View-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508756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 descr="Pages from 20180416_KDH_AR2017_VN_CTP_View-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7565" y="1555720"/>
            <a:ext cx="4018669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 descr="Pages from 20180416_KDH_AR2017_VN_CTP_View-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1336" y="3092450"/>
            <a:ext cx="2170026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331362" y="-19511"/>
            <a:ext cx="1824595" cy="95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0" descr="Pages from 20180416_KDH_AR2017_VN_CTP_View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0700" y="-54838"/>
            <a:ext cx="6083300" cy="5319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/>
          <p:nvPr/>
        </p:nvSpPr>
        <p:spPr>
          <a:xfrm>
            <a:off x="330200" y="2946400"/>
            <a:ext cx="2857500" cy="7874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88900" y="66323"/>
            <a:ext cx="3200400" cy="5077177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0" descr="Pages from 20180416_KDH_AR2017_VN_CTP_View-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50385"/>
            <a:ext cx="2971800" cy="59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 descr="Pages from 20180416_KDH_AR2017_VN_CTP_View-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200" y="1779412"/>
            <a:ext cx="2197100" cy="93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/>
          <p:nvPr/>
        </p:nvSpPr>
        <p:spPr>
          <a:xfrm>
            <a:off x="330200" y="2946400"/>
            <a:ext cx="2857500" cy="7874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1" descr="Pages from KDH AR15 - Full Layout TV Fina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6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ang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odern Swiss">
      <a:dk1>
        <a:srgbClr val="000000"/>
      </a:dk1>
      <a:lt1>
        <a:srgbClr val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C1C139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2708</Words>
  <Application>Microsoft Office PowerPoint</Application>
  <PresentationFormat>On-screen Show (16:9)</PresentationFormat>
  <Paragraphs>457</Paragraphs>
  <Slides>64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Arial</vt:lpstr>
      <vt:lpstr>Lato</vt:lpstr>
      <vt:lpstr>Times New Roman</vt:lpstr>
      <vt:lpstr>Noto Sans Symbols</vt:lpstr>
      <vt:lpstr>Lato Light</vt:lpstr>
      <vt:lpstr>Symbol</vt:lpstr>
      <vt:lpstr>Microsoft New Tai Lue</vt:lpstr>
      <vt:lpstr>Wingdings</vt:lpstr>
      <vt:lpstr>Corbel</vt:lpstr>
      <vt:lpstr>NTR</vt:lpstr>
      <vt:lpstr>Default Theme</vt:lpstr>
      <vt:lpstr>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CÁC GIẢI THƯỞNG</vt:lpstr>
      <vt:lpstr>TỔNG QUAN DỰ ÁN CĂN HỘ SAFIRA</vt:lpstr>
      <vt:lpstr>Slide 13</vt:lpstr>
      <vt:lpstr>VỊ TRÍ SAFIRA</vt:lpstr>
      <vt:lpstr>Slide 15</vt:lpstr>
      <vt:lpstr>Slide 16</vt:lpstr>
      <vt:lpstr>TIỆN ÍCH CĂN HỘ SAFIRA</vt:lpstr>
      <vt:lpstr>VỊ TRÍ ĐẮT GIÁ – DI CHUYỂN DỄ DÀNG</vt:lpstr>
      <vt:lpstr>MẶT BẰNG TỔNG THỂ</vt:lpstr>
      <vt:lpstr>MẶT BẰNG TỔNG THỂ TẦNG 2</vt:lpstr>
      <vt:lpstr>MẶT BẰNG TẦNG 4 - 8</vt:lpstr>
      <vt:lpstr>MẶT BẰNG TẦNG 10 - 21</vt:lpstr>
      <vt:lpstr>ĐẶC ĐIỂM BLOCK A</vt:lpstr>
      <vt:lpstr>MẶT BẰNG TẦNG 4 - 21</vt:lpstr>
      <vt:lpstr>ĐẶC ĐIỂM BLOCK B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MỘT SỐ HÌNH ẢNH PHỐI CẢNH DỰ ÁN</vt:lpstr>
      <vt:lpstr>Phối cảnh nhìn từ đường Võ Chí Công</vt:lpstr>
      <vt:lpstr>Tháp B</vt:lpstr>
      <vt:lpstr>Slide 37</vt:lpstr>
      <vt:lpstr>Slide 38</vt:lpstr>
      <vt:lpstr>Slide 39</vt:lpstr>
      <vt:lpstr>Tổng quan dự án</vt:lpstr>
      <vt:lpstr>Slide 41</vt:lpstr>
      <vt:lpstr>Tổng quan dự án</vt:lpstr>
      <vt:lpstr>Slide 43</vt:lpstr>
      <vt:lpstr>Tổng quan dự án</vt:lpstr>
      <vt:lpstr>PHƯƠNG THỨC THANH TOÁN &amp; CÁC CHƯƠNG TRÌNH HỖ TRỢ TÀI CHÍNH </vt:lpstr>
      <vt:lpstr>NỘI DUNG</vt:lpstr>
      <vt:lpstr>PHƯƠNG THỨC THANH TOÁN 1 (PTTT CHUẨN)</vt:lpstr>
      <vt:lpstr>PHƯƠNG THỨC THANH TOÁN 2:</vt:lpstr>
      <vt:lpstr>CÁC CHƯƠNG TRÌNH HỖ TRỢ TÀI CHÍNH</vt:lpstr>
      <vt:lpstr>CHIẾT KHẤU THANH TOÁN NHANH</vt:lpstr>
      <vt:lpstr>CHIẾT KHẤU THANH TOÁN NHANH</vt:lpstr>
      <vt:lpstr>CHIẾT KHẤU THANH TOÁN NHANH</vt:lpstr>
      <vt:lpstr>CHIẾT KHẤU THANH TOÁN NHANH</vt:lpstr>
      <vt:lpstr>CHƯƠNG TRÌNH HỖ TRỢ LÃI SUẤT LIÊN KẾT NGÂN HÀNG</vt:lpstr>
      <vt:lpstr>CHƯƠNG TRÌNH HỖ TRỢ LÃI SUẤT LIÊN KẾT NGÂN HÀNG</vt:lpstr>
      <vt:lpstr>Slide 56</vt:lpstr>
      <vt:lpstr>CÁC CHƯƠNG TRÌNH VÀ CHÍNH SÁCH BÁN HÀNG DỰ KIẾN</vt:lpstr>
      <vt:lpstr>NỘI DUNG:</vt:lpstr>
      <vt:lpstr>1. CHÍNH SÁCH ƯU ĐÃI DÀNH CHO KHÁCH HÀNG DỰ KIẾN</vt:lpstr>
      <vt:lpstr>Slide 60</vt:lpstr>
      <vt:lpstr>Slide 61</vt:lpstr>
      <vt:lpstr>Slide 62</vt:lpstr>
      <vt:lpstr>Slide 63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THÔNG TIN BÁN HÀNG DỰ ÁN SAFIRA</dc:title>
  <dc:creator>Nguyen Thi Huyen Trang</dc:creator>
  <cp:lastModifiedBy>n</cp:lastModifiedBy>
  <cp:revision>39</cp:revision>
  <dcterms:modified xsi:type="dcterms:W3CDTF">2019-03-11T02:52:48Z</dcterms:modified>
</cp:coreProperties>
</file>